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handoutMasterIdLst>
    <p:handoutMasterId r:id="rId73"/>
  </p:handoutMasterIdLst>
  <p:sldIdLst>
    <p:sldId id="257" r:id="rId2"/>
    <p:sldId id="314" r:id="rId3"/>
    <p:sldId id="315"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303" r:id="rId21"/>
    <p:sldId id="304" r:id="rId22"/>
    <p:sldId id="305" r:id="rId23"/>
    <p:sldId id="306" r:id="rId24"/>
    <p:sldId id="307" r:id="rId25"/>
    <p:sldId id="308" r:id="rId26"/>
    <p:sldId id="309" r:id="rId27"/>
    <p:sldId id="310"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1" r:id="rId55"/>
    <p:sldId id="302" r:id="rId56"/>
    <p:sldId id="318" r:id="rId57"/>
    <p:sldId id="319" r:id="rId58"/>
    <p:sldId id="320" r:id="rId59"/>
    <p:sldId id="321" r:id="rId60"/>
    <p:sldId id="311" r:id="rId61"/>
    <p:sldId id="312" r:id="rId62"/>
    <p:sldId id="313" r:id="rId63"/>
    <p:sldId id="322" r:id="rId64"/>
    <p:sldId id="316" r:id="rId65"/>
    <p:sldId id="323" r:id="rId66"/>
    <p:sldId id="324" r:id="rId67"/>
    <p:sldId id="325" r:id="rId68"/>
    <p:sldId id="326" r:id="rId69"/>
    <p:sldId id="327" r:id="rId70"/>
    <p:sldId id="328" r:id="rId71"/>
  </p:sldIdLst>
  <p:sldSz cx="12192000" cy="6858000"/>
  <p:notesSz cx="6794500" cy="9982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TN5VJenzKCxvivtZ5cczKw==" hashData="QPybL5eyrBwMo0wOId4DfKt/yp0="/>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08" autoAdjust="0"/>
    <p:restoredTop sz="94660"/>
  </p:normalViewPr>
  <p:slideViewPr>
    <p:cSldViewPr snapToGrid="0">
      <p:cViewPr varScale="1">
        <p:scale>
          <a:sx n="95" d="100"/>
          <a:sy n="95" d="100"/>
        </p:scale>
        <p:origin x="472" y="176"/>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50084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8645" y="0"/>
            <a:ext cx="2944283" cy="500844"/>
          </a:xfrm>
          <a:prstGeom prst="rect">
            <a:avLst/>
          </a:prstGeom>
        </p:spPr>
        <p:txBody>
          <a:bodyPr vert="horz" lIns="91440" tIns="45720" rIns="91440" bIns="45720" rtlCol="0"/>
          <a:lstStyle>
            <a:lvl1pPr algn="r">
              <a:defRPr sz="1200"/>
            </a:lvl1pPr>
          </a:lstStyle>
          <a:p>
            <a:fld id="{496F6B04-92A0-4B0B-A3AF-111FAA47FAFB}" type="datetimeFigureOut">
              <a:rPr lang="fr-FR" smtClean="0"/>
              <a:t>23/06/2021</a:t>
            </a:fld>
            <a:endParaRPr lang="fr-FR"/>
          </a:p>
        </p:txBody>
      </p:sp>
      <p:sp>
        <p:nvSpPr>
          <p:cNvPr id="4" name="Espace réservé du pied de page 3"/>
          <p:cNvSpPr>
            <a:spLocks noGrp="1"/>
          </p:cNvSpPr>
          <p:nvPr>
            <p:ph type="ftr" sz="quarter" idx="2"/>
          </p:nvPr>
        </p:nvSpPr>
        <p:spPr>
          <a:xfrm>
            <a:off x="0" y="9481358"/>
            <a:ext cx="2944283" cy="50084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8645" y="9481358"/>
            <a:ext cx="2944283" cy="500842"/>
          </a:xfrm>
          <a:prstGeom prst="rect">
            <a:avLst/>
          </a:prstGeom>
        </p:spPr>
        <p:txBody>
          <a:bodyPr vert="horz" lIns="91440" tIns="45720" rIns="91440" bIns="45720" rtlCol="0" anchor="b"/>
          <a:lstStyle>
            <a:lvl1pPr algn="r">
              <a:defRPr sz="1200"/>
            </a:lvl1pPr>
          </a:lstStyle>
          <a:p>
            <a:fld id="{1F1AFEED-CA8B-47C5-8D6C-40E217C75E62}" type="slidenum">
              <a:rPr lang="fr-FR" smtClean="0"/>
              <a:t>‹N°›</a:t>
            </a:fld>
            <a:endParaRPr lang="fr-FR"/>
          </a:p>
        </p:txBody>
      </p:sp>
    </p:spTree>
    <p:extLst>
      <p:ext uri="{BB962C8B-B14F-4D97-AF65-F5344CB8AC3E}">
        <p14:creationId xmlns:p14="http://schemas.microsoft.com/office/powerpoint/2010/main" val="4047058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50084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8645" y="0"/>
            <a:ext cx="2944283" cy="500844"/>
          </a:xfrm>
          <a:prstGeom prst="rect">
            <a:avLst/>
          </a:prstGeom>
        </p:spPr>
        <p:txBody>
          <a:bodyPr vert="horz" lIns="91440" tIns="45720" rIns="91440" bIns="45720" rtlCol="0"/>
          <a:lstStyle>
            <a:lvl1pPr algn="r">
              <a:defRPr sz="1200"/>
            </a:lvl1pPr>
          </a:lstStyle>
          <a:p>
            <a:fld id="{349815BC-AAF3-4958-8E31-DDEF73B142A3}" type="datetimeFigureOut">
              <a:rPr lang="fr-FR" smtClean="0"/>
              <a:t>23/06/2021</a:t>
            </a:fld>
            <a:endParaRPr lang="fr-FR"/>
          </a:p>
        </p:txBody>
      </p:sp>
      <p:sp>
        <p:nvSpPr>
          <p:cNvPr id="4" name="Espace réservé de l'image des diapositives 3"/>
          <p:cNvSpPr>
            <a:spLocks noGrp="1" noRot="1" noChangeAspect="1"/>
          </p:cNvSpPr>
          <p:nvPr>
            <p:ph type="sldImg" idx="2"/>
          </p:nvPr>
        </p:nvSpPr>
        <p:spPr>
          <a:xfrm>
            <a:off x="403225" y="1247775"/>
            <a:ext cx="5988050" cy="33686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803934"/>
            <a:ext cx="5435600" cy="3930491"/>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81358"/>
            <a:ext cx="2944283" cy="50084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5" y="9481358"/>
            <a:ext cx="2944283" cy="500842"/>
          </a:xfrm>
          <a:prstGeom prst="rect">
            <a:avLst/>
          </a:prstGeom>
        </p:spPr>
        <p:txBody>
          <a:bodyPr vert="horz" lIns="91440" tIns="45720" rIns="91440" bIns="45720" rtlCol="0" anchor="b"/>
          <a:lstStyle>
            <a:lvl1pPr algn="r">
              <a:defRPr sz="1200"/>
            </a:lvl1pPr>
          </a:lstStyle>
          <a:p>
            <a:fld id="{392694A4-83B2-4122-9BDF-05CAB91A61CB}" type="slidenum">
              <a:rPr lang="fr-FR" smtClean="0"/>
              <a:t>‹N°›</a:t>
            </a:fld>
            <a:endParaRPr lang="fr-FR"/>
          </a:p>
        </p:txBody>
      </p:sp>
    </p:spTree>
    <p:extLst>
      <p:ext uri="{BB962C8B-B14F-4D97-AF65-F5344CB8AC3E}">
        <p14:creationId xmlns:p14="http://schemas.microsoft.com/office/powerpoint/2010/main" val="251636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92694A4-83B2-4122-9BDF-05CAB91A61CB}" type="slidenum">
              <a:rPr lang="fr-FR" smtClean="0"/>
              <a:t>1</a:t>
            </a:fld>
            <a:endParaRPr lang="fr-FR"/>
          </a:p>
        </p:txBody>
      </p:sp>
    </p:spTree>
    <p:extLst>
      <p:ext uri="{BB962C8B-B14F-4D97-AF65-F5344CB8AC3E}">
        <p14:creationId xmlns:p14="http://schemas.microsoft.com/office/powerpoint/2010/main" val="468941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langage  utilisé dans les techniques opératoires…. </a:t>
            </a:r>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1308221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Pour comparer des nombres décimaux….. </a:t>
            </a:r>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3272984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Pour écrire un nombre décimal sous la forme d’une fraction…</a:t>
            </a:r>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12180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Pour passer d’une écriture fractionnaire à une écriture décimale….</a:t>
            </a:r>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2972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Pour intercaler …. </a:t>
            </a:r>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15</a:t>
            </a:fld>
            <a:endParaRPr lang="fr-FR">
              <a:solidFill>
                <a:prstClr val="black"/>
              </a:solidFill>
            </a:endParaRPr>
          </a:p>
        </p:txBody>
      </p:sp>
    </p:spTree>
    <p:extLst>
      <p:ext uri="{BB962C8B-B14F-4D97-AF65-F5344CB8AC3E}">
        <p14:creationId xmlns:p14="http://schemas.microsoft.com/office/powerpoint/2010/main" val="3115349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Qui peuvent laisser penser que ce sont deux entiers juxtaposés</a:t>
            </a:r>
          </a:p>
          <a:p>
            <a:r>
              <a:rPr lang="fr-FR" dirty="0"/>
              <a:t>A l’entrée du cycle 3, les élèves ont rencontré des écritures à virgule à travers l’usage social (prix, la	 taille, la masse, </a:t>
            </a:r>
            <a:r>
              <a:rPr lang="fr-FR" dirty="0" err="1"/>
              <a:t>etc</a:t>
            </a:r>
            <a:r>
              <a:rPr lang="fr-FR" dirty="0"/>
              <a:t>°. </a:t>
            </a:r>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val="3190646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cap="none" dirty="0"/>
              <a:t>par exemple : quel nombre viendrait après 7,3 ? ; </a:t>
            </a:r>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18</a:t>
            </a:fld>
            <a:endParaRPr lang="fr-FR">
              <a:solidFill>
                <a:prstClr val="black"/>
              </a:solidFill>
            </a:endParaRPr>
          </a:p>
        </p:txBody>
      </p:sp>
    </p:spTree>
    <p:extLst>
      <p:ext uri="{BB962C8B-B14F-4D97-AF65-F5344CB8AC3E}">
        <p14:creationId xmlns:p14="http://schemas.microsoft.com/office/powerpoint/2010/main" val="738614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defTabSz="966155"/>
            <a:fld id="{F2124D2D-5F54-445B-B126-FDB1096E935C}" type="slidenum">
              <a:rPr lang="fr-FR" sz="1900" kern="0">
                <a:solidFill>
                  <a:sysClr val="windowText" lastClr="000000"/>
                </a:solidFill>
              </a:rPr>
              <a:pPr defTabSz="966155"/>
              <a:t>19</a:t>
            </a:fld>
            <a:endParaRPr lang="fr-FR" sz="1900" kern="0">
              <a:solidFill>
                <a:sysClr val="windowText" lastClr="000000"/>
              </a:solidFill>
            </a:endParaRPr>
          </a:p>
        </p:txBody>
      </p:sp>
    </p:spTree>
    <p:extLst>
      <p:ext uri="{BB962C8B-B14F-4D97-AF65-F5344CB8AC3E}">
        <p14:creationId xmlns:p14="http://schemas.microsoft.com/office/powerpoint/2010/main" val="1915736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Conduit à</a:t>
            </a:r>
            <a:r>
              <a:rPr lang="fr-FR" baseline="0" dirty="0"/>
              <a:t> 3,2 × 10 = 3,20 ou 30,2 (contexte des nombres entiers jamais précisé en CE2, puisque les élèves ne connaissent que ce contexte). Rupture avec les décimaux, mais une empreinte forte a été laissée, dont il est difficile de se défaire (rassurante, facile, mais non </a:t>
            </a:r>
            <a:r>
              <a:rPr lang="fr-FR" baseline="0" dirty="0" err="1"/>
              <a:t>tranférable</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pPr defTabSz="966155"/>
            <a:fld id="{F2124D2D-5F54-445B-B126-FDB1096E935C}" type="slidenum">
              <a:rPr lang="fr-FR" sz="1900" kern="0">
                <a:solidFill>
                  <a:sysClr val="windowText" lastClr="000000"/>
                </a:solidFill>
              </a:rPr>
              <a:pPr defTabSz="966155"/>
              <a:t>20</a:t>
            </a:fld>
            <a:endParaRPr lang="fr-FR" sz="1900" kern="0">
              <a:solidFill>
                <a:sysClr val="windowText" lastClr="000000"/>
              </a:solidFill>
            </a:endParaRPr>
          </a:p>
        </p:txBody>
      </p:sp>
    </p:spTree>
    <p:extLst>
      <p:ext uri="{BB962C8B-B14F-4D97-AF65-F5344CB8AC3E}">
        <p14:creationId xmlns:p14="http://schemas.microsoft.com/office/powerpoint/2010/main" val="2629039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Avec</a:t>
            </a:r>
            <a:r>
              <a:rPr lang="fr-FR" baseline="0" dirty="0"/>
              <a:t> des nombres entiers, éviter de dire que le plus grand est celui qui a le plus de chiffre.</a:t>
            </a:r>
          </a:p>
          <a:p>
            <a:r>
              <a:rPr lang="fr-FR" baseline="0" dirty="0"/>
              <a:t>« je compare chiffre après chiffre » conduit à 100 &gt; 99  Oral différent de la règle écrite</a:t>
            </a:r>
          </a:p>
          <a:p>
            <a:r>
              <a:rPr lang="fr-FR" baseline="0" dirty="0"/>
              <a:t>Lien avec erreur situation temps 1 (comparaison des temps de course)</a:t>
            </a:r>
            <a:endParaRPr lang="fr-FR" dirty="0"/>
          </a:p>
        </p:txBody>
      </p:sp>
      <p:sp>
        <p:nvSpPr>
          <p:cNvPr id="4" name="Espace réservé du numéro de diapositive 3"/>
          <p:cNvSpPr>
            <a:spLocks noGrp="1"/>
          </p:cNvSpPr>
          <p:nvPr>
            <p:ph type="sldNum" sz="quarter" idx="10"/>
          </p:nvPr>
        </p:nvSpPr>
        <p:spPr/>
        <p:txBody>
          <a:bodyPr/>
          <a:lstStyle/>
          <a:p>
            <a:pPr defTabSz="966155"/>
            <a:fld id="{F2124D2D-5F54-445B-B126-FDB1096E935C}" type="slidenum">
              <a:rPr lang="fr-FR" sz="1900" kern="0">
                <a:solidFill>
                  <a:sysClr val="windowText" lastClr="000000"/>
                </a:solidFill>
              </a:rPr>
              <a:pPr defTabSz="966155"/>
              <a:t>21</a:t>
            </a:fld>
            <a:endParaRPr lang="fr-FR" sz="1900" kern="0">
              <a:solidFill>
                <a:sysClr val="windowText" lastClr="000000"/>
              </a:solidFill>
            </a:endParaRPr>
          </a:p>
        </p:txBody>
      </p:sp>
    </p:spTree>
    <p:extLst>
      <p:ext uri="{BB962C8B-B14F-4D97-AF65-F5344CB8AC3E}">
        <p14:creationId xmlns:p14="http://schemas.microsoft.com/office/powerpoint/2010/main" val="3180950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5 parties </a:t>
            </a:r>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t>2</a:t>
            </a:fld>
            <a:endParaRPr lang="fr-FR"/>
          </a:p>
        </p:txBody>
      </p:sp>
    </p:spTree>
    <p:extLst>
      <p:ext uri="{BB962C8B-B14F-4D97-AF65-F5344CB8AC3E}">
        <p14:creationId xmlns:p14="http://schemas.microsoft.com/office/powerpoint/2010/main" val="1177751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Division, mais aussi addition, multiplication et soustraction. Dire</a:t>
            </a:r>
            <a:r>
              <a:rPr lang="fr-FR" baseline="0" dirty="0"/>
              <a:t> 9 u + 6 u = 15 u et 15 u = 1 dizaine et 5 unités plutôt que 9 + 6 = 5 et je retiens 1 (même dans le temps).</a:t>
            </a:r>
          </a:p>
          <a:p>
            <a:r>
              <a:rPr lang="fr-FR" baseline="0" dirty="0"/>
              <a:t>Lien avec la table d’addition</a:t>
            </a:r>
            <a:endParaRPr lang="fr-FR" dirty="0"/>
          </a:p>
        </p:txBody>
      </p:sp>
      <p:sp>
        <p:nvSpPr>
          <p:cNvPr id="4" name="Espace réservé du numéro de diapositive 3"/>
          <p:cNvSpPr>
            <a:spLocks noGrp="1"/>
          </p:cNvSpPr>
          <p:nvPr>
            <p:ph type="sldNum" sz="quarter" idx="10"/>
          </p:nvPr>
        </p:nvSpPr>
        <p:spPr/>
        <p:txBody>
          <a:bodyPr/>
          <a:lstStyle/>
          <a:p>
            <a:pPr defTabSz="966155"/>
            <a:fld id="{F2124D2D-5F54-445B-B126-FDB1096E935C}" type="slidenum">
              <a:rPr lang="fr-FR" sz="1900" kern="0">
                <a:solidFill>
                  <a:sysClr val="windowText" lastClr="000000"/>
                </a:solidFill>
              </a:rPr>
              <a:pPr defTabSz="966155"/>
              <a:t>23</a:t>
            </a:fld>
            <a:endParaRPr lang="fr-FR" sz="1900" kern="0">
              <a:solidFill>
                <a:sysClr val="windowText" lastClr="000000"/>
              </a:solidFill>
            </a:endParaRPr>
          </a:p>
        </p:txBody>
      </p:sp>
    </p:spTree>
    <p:extLst>
      <p:ext uri="{BB962C8B-B14F-4D97-AF65-F5344CB8AC3E}">
        <p14:creationId xmlns:p14="http://schemas.microsoft.com/office/powerpoint/2010/main" val="3856069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Elève se choisit une unité (renvoi erreur</a:t>
            </a:r>
            <a:r>
              <a:rPr lang="fr-FR" baseline="0" dirty="0"/>
              <a:t> situations temps 1 réglette)</a:t>
            </a:r>
            <a:endParaRPr lang="fr-FR" dirty="0"/>
          </a:p>
        </p:txBody>
      </p:sp>
      <p:sp>
        <p:nvSpPr>
          <p:cNvPr id="4" name="Espace réservé du numéro de diapositive 3"/>
          <p:cNvSpPr>
            <a:spLocks noGrp="1"/>
          </p:cNvSpPr>
          <p:nvPr>
            <p:ph type="sldNum" sz="quarter" idx="10"/>
          </p:nvPr>
        </p:nvSpPr>
        <p:spPr/>
        <p:txBody>
          <a:bodyPr/>
          <a:lstStyle/>
          <a:p>
            <a:pPr defTabSz="966155"/>
            <a:fld id="{F2124D2D-5F54-445B-B126-FDB1096E935C}" type="slidenum">
              <a:rPr lang="fr-FR" sz="1900" kern="0">
                <a:solidFill>
                  <a:sysClr val="windowText" lastClr="000000"/>
                </a:solidFill>
              </a:rPr>
              <a:pPr defTabSz="966155"/>
              <a:t>24</a:t>
            </a:fld>
            <a:endParaRPr lang="fr-FR" sz="1900" kern="0">
              <a:solidFill>
                <a:sysClr val="windowText" lastClr="000000"/>
              </a:solidFill>
            </a:endParaRPr>
          </a:p>
        </p:txBody>
      </p:sp>
    </p:spTree>
    <p:extLst>
      <p:ext uri="{BB962C8B-B14F-4D97-AF65-F5344CB8AC3E}">
        <p14:creationId xmlns:p14="http://schemas.microsoft.com/office/powerpoint/2010/main" val="2336170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il y a deux zéros, on laisse</a:t>
            </a:r>
            <a:r>
              <a:rPr lang="fr-FR" baseline="0" dirty="0"/>
              <a:t> deux chiffres derrière la virgule »</a:t>
            </a:r>
            <a:endParaRPr lang="fr-FR" dirty="0"/>
          </a:p>
        </p:txBody>
      </p:sp>
      <p:sp>
        <p:nvSpPr>
          <p:cNvPr id="4" name="Espace réservé du numéro de diapositive 3"/>
          <p:cNvSpPr>
            <a:spLocks noGrp="1"/>
          </p:cNvSpPr>
          <p:nvPr>
            <p:ph type="sldNum" sz="quarter" idx="10"/>
          </p:nvPr>
        </p:nvSpPr>
        <p:spPr/>
        <p:txBody>
          <a:bodyPr/>
          <a:lstStyle/>
          <a:p>
            <a:pPr defTabSz="966155"/>
            <a:fld id="{F2124D2D-5F54-445B-B126-FDB1096E935C}" type="slidenum">
              <a:rPr lang="fr-FR" sz="1900" kern="0">
                <a:solidFill>
                  <a:sysClr val="windowText" lastClr="000000"/>
                </a:solidFill>
              </a:rPr>
              <a:pPr defTabSz="966155"/>
              <a:t>25</a:t>
            </a:fld>
            <a:endParaRPr lang="fr-FR" sz="1900" kern="0">
              <a:solidFill>
                <a:sysClr val="windowText" lastClr="000000"/>
              </a:solidFill>
            </a:endParaRPr>
          </a:p>
        </p:txBody>
      </p:sp>
    </p:spTree>
    <p:extLst>
      <p:ext uri="{BB962C8B-B14F-4D97-AF65-F5344CB8AC3E}">
        <p14:creationId xmlns:p14="http://schemas.microsoft.com/office/powerpoint/2010/main" val="235358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notion d’unité est abordée lors du dénombrement des collections  (cycle 1)</a:t>
            </a:r>
          </a:p>
          <a:p>
            <a:r>
              <a:rPr lang="fr-FR" dirty="0"/>
              <a:t>L’unité fait office d’étalon, au cours du cycle 2, pour mesurer, comparer, compter…</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3387498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30</a:t>
            </a:fld>
            <a:endParaRPr lang="fr-FR">
              <a:solidFill>
                <a:prstClr val="black"/>
              </a:solidFill>
            </a:endParaRPr>
          </a:p>
        </p:txBody>
      </p:sp>
    </p:spTree>
    <p:extLst>
      <p:ext uri="{BB962C8B-B14F-4D97-AF65-F5344CB8AC3E}">
        <p14:creationId xmlns:p14="http://schemas.microsoft.com/office/powerpoint/2010/main" val="232255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37</a:t>
            </a:fld>
            <a:endParaRPr lang="fr-FR">
              <a:solidFill>
                <a:prstClr val="black"/>
              </a:solidFill>
            </a:endParaRPr>
          </a:p>
        </p:txBody>
      </p:sp>
    </p:spTree>
    <p:extLst>
      <p:ext uri="{BB962C8B-B14F-4D97-AF65-F5344CB8AC3E}">
        <p14:creationId xmlns:p14="http://schemas.microsoft.com/office/powerpoint/2010/main" val="4251507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Constats : si l’on comparer différents cahiers de leçons, on y voit de grandes différences (nombre, qualité, présentation….</a:t>
            </a:r>
            <a:r>
              <a:rPr lang="fr-FR" baseline="0" dirty="0"/>
              <a:t> formulation), des domaines plus ou moins présents, </a:t>
            </a:r>
          </a:p>
          <a:p>
            <a:r>
              <a:rPr lang="fr-FR" sz="1200" b="0" i="0" u="none" strike="noStrike" kern="1200" baseline="0" dirty="0">
                <a:solidFill>
                  <a:schemeClr val="tx1"/>
                </a:solidFill>
                <a:latin typeface="+mn-lt"/>
                <a:ea typeface="+mn-ea"/>
                <a:cs typeface="+mn-cs"/>
              </a:rPr>
              <a:t>l’étude des recueils de leçons, en</a:t>
            </a:r>
          </a:p>
          <a:p>
            <a:r>
              <a:rPr lang="fr-FR" sz="1200" b="0" i="0" u="none" strike="noStrike" kern="1200" baseline="0" dirty="0">
                <a:solidFill>
                  <a:schemeClr val="tx1"/>
                </a:solidFill>
                <a:latin typeface="+mn-lt"/>
                <a:ea typeface="+mn-ea"/>
                <a:cs typeface="+mn-cs"/>
              </a:rPr>
              <a:t>particulier déjà des sommaires reconstitués et des titres des leçons, nous semble montrer que les</a:t>
            </a:r>
          </a:p>
          <a:p>
            <a:r>
              <a:rPr lang="fr-FR" sz="1200" b="0" i="0" u="none" strike="noStrike" kern="1200" baseline="0" dirty="0">
                <a:solidFill>
                  <a:schemeClr val="tx1"/>
                </a:solidFill>
                <a:latin typeface="+mn-lt"/>
                <a:ea typeface="+mn-ea"/>
                <a:cs typeface="+mn-cs"/>
              </a:rPr>
              <a:t>itinéraires cognitifs proposés aux élèves seront différents d’une classe à une autre.</a:t>
            </a:r>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t>56</a:t>
            </a:fld>
            <a:endParaRPr lang="fr-FR"/>
          </a:p>
        </p:txBody>
      </p:sp>
    </p:spTree>
    <p:extLst>
      <p:ext uri="{BB962C8B-B14F-4D97-AF65-F5344CB8AC3E}">
        <p14:creationId xmlns:p14="http://schemas.microsoft.com/office/powerpoint/2010/main" val="1291869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7BEF93-BB57-4C63-B690-67FC94117ECC}" type="slidenum">
              <a:rPr lang="fr-FR" smtClean="0"/>
              <a:t>57</a:t>
            </a:fld>
            <a:endParaRPr lang="fr-FR"/>
          </a:p>
        </p:txBody>
      </p:sp>
    </p:spTree>
    <p:extLst>
      <p:ext uri="{BB962C8B-B14F-4D97-AF65-F5344CB8AC3E}">
        <p14:creationId xmlns:p14="http://schemas.microsoft.com/office/powerpoint/2010/main" val="1455459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tx1">
                  <a:lumMod val="65000"/>
                  <a:lumOff val="3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tx1">
                  <a:lumMod val="65000"/>
                  <a:lumOff val="3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tx1">
                  <a:lumMod val="65000"/>
                  <a:lumOff val="3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lumMod val="65000"/>
                    <a:lumOff val="35000"/>
                  </a:schemeClr>
                </a:solidFill>
              </a:rPr>
              <a:t>( des phrases complètes en appui sur la langue maternelle illustrées par des formulations mathématiques ( égalités, calcul en ligne…)</a:t>
            </a:r>
          </a:p>
          <a:p>
            <a:endParaRPr lang="fr-FR" dirty="0"/>
          </a:p>
        </p:txBody>
      </p:sp>
      <p:sp>
        <p:nvSpPr>
          <p:cNvPr id="4" name="Espace réservé du numéro de diapositive 3"/>
          <p:cNvSpPr>
            <a:spLocks noGrp="1"/>
          </p:cNvSpPr>
          <p:nvPr>
            <p:ph type="sldNum" sz="quarter" idx="10"/>
          </p:nvPr>
        </p:nvSpPr>
        <p:spPr/>
        <p:txBody>
          <a:bodyPr/>
          <a:lstStyle/>
          <a:p>
            <a:fld id="{F17BEF93-BB57-4C63-B690-67FC94117ECC}" type="slidenum">
              <a:rPr lang="fr-FR" smtClean="0"/>
              <a:t>58</a:t>
            </a:fld>
            <a:endParaRPr lang="fr-FR"/>
          </a:p>
        </p:txBody>
      </p:sp>
    </p:spTree>
    <p:extLst>
      <p:ext uri="{BB962C8B-B14F-4D97-AF65-F5344CB8AC3E}">
        <p14:creationId xmlns:p14="http://schemas.microsoft.com/office/powerpoint/2010/main" val="2487110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61</a:t>
            </a:fld>
            <a:endParaRPr lang="fr-FR">
              <a:solidFill>
                <a:prstClr val="black"/>
              </a:solidFill>
            </a:endParaRPr>
          </a:p>
        </p:txBody>
      </p:sp>
    </p:spTree>
    <p:extLst>
      <p:ext uri="{BB962C8B-B14F-4D97-AF65-F5344CB8AC3E}">
        <p14:creationId xmlns:p14="http://schemas.microsoft.com/office/powerpoint/2010/main" val="409225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1" dirty="0">
              <a:solidFill>
                <a:srgbClr val="FF0000"/>
              </a:solidFill>
            </a:endParaRPr>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787431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En 6</a:t>
            </a:r>
            <a:r>
              <a:rPr lang="fr-FR" baseline="30000" dirty="0"/>
              <a:t>ème</a:t>
            </a:r>
            <a:r>
              <a:rPr lang="fr-FR" dirty="0"/>
              <a:t> une fraction est une division non effectuée entre deux nombres entiers.</a:t>
            </a:r>
          </a:p>
          <a:p>
            <a:r>
              <a:rPr lang="fr-FR" dirty="0"/>
              <a:t>Si le numérateur ou dénominateur ne sont pas des nombres entiers, on ne parle plus d’une fraction mais d’une écriture fractionnaire 2,5/10</a:t>
            </a:r>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5</a:t>
            </a:fld>
            <a:endParaRPr lang="fr-FR">
              <a:solidFill>
                <a:prstClr val="black"/>
              </a:solidFill>
            </a:endParaRPr>
          </a:p>
        </p:txBody>
      </p:sp>
    </p:spTree>
    <p:extLst>
      <p:ext uri="{BB962C8B-B14F-4D97-AF65-F5344CB8AC3E}">
        <p14:creationId xmlns:p14="http://schemas.microsoft.com/office/powerpoint/2010/main" val="4152374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376450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Le calcul en ligne par exemple permet de faire travailler la variété des écritures et des décompositions d’un nombre. Par exemple : 3,4 + 12,8 c’est « 3 unités et 12 unités plus 4 dixièmes et 8 dixièmes… » ou « 34 dixièmes plus 128 dixièmes… ».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198060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 entier est d'autant plus grand qu'il a un plus grand nombre de chiffres (faux pour les décimaux):</a:t>
            </a:r>
          </a:p>
          <a:p>
            <a:r>
              <a:rPr lang="fr-FR" dirty="0"/>
              <a:t>           le nombre de chiffres d'un nombre n'est pas un indicateur de sa grandeur</a:t>
            </a:r>
          </a:p>
          <a:p>
            <a:r>
              <a:rPr lang="fr-FR" dirty="0"/>
              <a:t> multiplier augmente (parfois vrai, parfois faux pour les décimaux) ; diviser diminue (parfois vrai, parfois faux pour les décimaux). Rupture de sens pour la multiplication </a:t>
            </a:r>
          </a:p>
          <a:p>
            <a:r>
              <a:rPr lang="fr-FR" dirty="0"/>
              <a:t> Le chiffre des unités n'est pas le dernier </a:t>
            </a:r>
          </a:p>
          <a:p>
            <a:r>
              <a:rPr lang="fr-FR" dirty="0"/>
              <a:t> Le précédent d'un nombre n'a pas de sens </a:t>
            </a:r>
          </a:p>
          <a:p>
            <a:r>
              <a:rPr lang="fr-FR" dirty="0"/>
              <a:t> Les entiers nous font aller dans l' infiniment grand, les décimaux vers l' infiniment grand et aussi l' infiniment petit – Notion d'infinité dans un intervalle  :  </a:t>
            </a:r>
          </a:p>
          <a:p>
            <a:r>
              <a:rPr lang="fr-FR" dirty="0"/>
              <a:t>           Que se passe-t-il tout près du 0 ?</a:t>
            </a:r>
          </a:p>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8</a:t>
            </a:fld>
            <a:endParaRPr lang="fr-FR">
              <a:solidFill>
                <a:prstClr val="black"/>
              </a:solidFill>
            </a:endParaRPr>
          </a:p>
        </p:txBody>
      </p:sp>
    </p:spTree>
    <p:extLst>
      <p:ext uri="{BB962C8B-B14F-4D97-AF65-F5344CB8AC3E}">
        <p14:creationId xmlns:p14="http://schemas.microsoft.com/office/powerpoint/2010/main" val="363090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Des</a:t>
            </a:r>
            <a:r>
              <a:rPr lang="fr-FR" baseline="0" dirty="0"/>
              <a:t> recettes mnémotechniques…..</a:t>
            </a:r>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1223755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Des</a:t>
            </a:r>
            <a:r>
              <a:rPr lang="fr-FR" baseline="0" dirty="0"/>
              <a:t> recettes mnémotechniques…..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30070356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261DCC5-AF09-4C8B-94E7-9B1C5E4F9CA0}" type="datetime1">
              <a:rPr lang="fr-FR" smtClean="0">
                <a:solidFill>
                  <a:prstClr val="black"/>
                </a:solidFill>
              </a:rPr>
              <a:t>23/06/2021</a:t>
            </a:fld>
            <a:endParaRPr lang="fr-FR">
              <a:solidFill>
                <a:prstClr val="black"/>
              </a:solidFill>
            </a:endParaRPr>
          </a:p>
        </p:txBody>
      </p:sp>
      <p:sp>
        <p:nvSpPr>
          <p:cNvPr id="5" name="Footer Placeholder 4"/>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6" name="Slide Number Placeholder 5"/>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504047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91937AF-9748-4DFB-A0A3-4ABBE17743D5}" type="datetime1">
              <a:rPr lang="fr-FR" smtClean="0">
                <a:solidFill>
                  <a:prstClr val="black"/>
                </a:solidFill>
              </a:rPr>
              <a:t>23/06/2021</a:t>
            </a:fld>
            <a:endParaRPr lang="fr-FR">
              <a:solidFill>
                <a:prstClr val="black"/>
              </a:solidFill>
            </a:endParaRPr>
          </a:p>
        </p:txBody>
      </p:sp>
      <p:sp>
        <p:nvSpPr>
          <p:cNvPr id="6" name="Footer Placeholder 5"/>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208609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0746FAD-9665-4803-BC1C-6BFAEBC9D256}" type="datetime1">
              <a:rPr lang="fr-FR" smtClean="0">
                <a:solidFill>
                  <a:prstClr val="black"/>
                </a:solidFill>
              </a:rPr>
              <a:t>23/06/2021</a:t>
            </a:fld>
            <a:endParaRPr lang="fr-FR">
              <a:solidFill>
                <a:prstClr val="black"/>
              </a:solidFill>
            </a:endParaRPr>
          </a:p>
        </p:txBody>
      </p:sp>
      <p:sp>
        <p:nvSpPr>
          <p:cNvPr id="6" name="Footer Placeholder 5"/>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005931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A25AC76-F68A-41CA-82E7-97A7ECFE027C}" type="datetime1">
              <a:rPr lang="fr-FR" smtClean="0">
                <a:solidFill>
                  <a:prstClr val="black"/>
                </a:solidFill>
              </a:rPr>
              <a:t>23/06/2021</a:t>
            </a:fld>
            <a:endParaRPr lang="fr-FR">
              <a:solidFill>
                <a:prstClr val="black"/>
              </a:solidFill>
            </a:endParaRPr>
          </a:p>
        </p:txBody>
      </p:sp>
      <p:sp>
        <p:nvSpPr>
          <p:cNvPr id="6" name="Footer Placeholder 5"/>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Tree>
    <p:extLst>
      <p:ext uri="{BB962C8B-B14F-4D97-AF65-F5344CB8AC3E}">
        <p14:creationId xmlns:p14="http://schemas.microsoft.com/office/powerpoint/2010/main" val="928571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85CD834-050B-4FA7-AB54-5A479277B8FC}" type="datetime1">
              <a:rPr lang="fr-FR" smtClean="0">
                <a:solidFill>
                  <a:prstClr val="black"/>
                </a:solidFill>
              </a:rPr>
              <a:t>23/06/2021</a:t>
            </a:fld>
            <a:endParaRPr lang="fr-FR">
              <a:solidFill>
                <a:prstClr val="black"/>
              </a:solidFill>
            </a:endParaRPr>
          </a:p>
        </p:txBody>
      </p:sp>
      <p:sp>
        <p:nvSpPr>
          <p:cNvPr id="6" name="Footer Placeholder 5"/>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545665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2CF8575A-673F-4A26-9EA9-F83417030BC7}" type="datetime1">
              <a:rPr lang="fr-FR" smtClean="0">
                <a:solidFill>
                  <a:prstClr val="black"/>
                </a:solidFill>
              </a:rPr>
              <a:t>23/06/2021</a:t>
            </a:fld>
            <a:endParaRPr lang="fr-FR">
              <a:solidFill>
                <a:prstClr val="black"/>
              </a:solidFill>
            </a:endParaRPr>
          </a:p>
        </p:txBody>
      </p:sp>
      <p:sp>
        <p:nvSpPr>
          <p:cNvPr id="4" name="Footer Placeholder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Slide Number Placeholder 4"/>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693581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E67F6205-626B-414D-965B-D0729D8D6293}" type="datetime1">
              <a:rPr lang="fr-FR" smtClean="0">
                <a:solidFill>
                  <a:prstClr val="black"/>
                </a:solidFill>
              </a:rPr>
              <a:t>23/06/2021</a:t>
            </a:fld>
            <a:endParaRPr lang="fr-FR">
              <a:solidFill>
                <a:prstClr val="black"/>
              </a:solidFill>
            </a:endParaRPr>
          </a:p>
        </p:txBody>
      </p:sp>
      <p:sp>
        <p:nvSpPr>
          <p:cNvPr id="4" name="Footer Placeholder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Slide Number Placeholder 4"/>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931303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0C30F0E-8DD3-41A7-8FA4-2CBF2565BB27}" type="datetime1">
              <a:rPr lang="fr-FR" smtClean="0">
                <a:solidFill>
                  <a:prstClr val="black"/>
                </a:solidFill>
              </a:rPr>
              <a:t>23/06/2021</a:t>
            </a:fld>
            <a:endParaRPr lang="fr-FR">
              <a:solidFill>
                <a:prstClr val="black"/>
              </a:solidFill>
            </a:endParaRPr>
          </a:p>
        </p:txBody>
      </p:sp>
      <p:sp>
        <p:nvSpPr>
          <p:cNvPr id="5" name="Footer Placeholder 4"/>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6" name="Slide Number Placeholder 5"/>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26322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2C9BD0A-B04E-417A-905C-F4F1D20411A5}" type="datetime1">
              <a:rPr lang="fr-FR" smtClean="0">
                <a:solidFill>
                  <a:prstClr val="black"/>
                </a:solidFill>
              </a:rPr>
              <a:t>23/06/2021</a:t>
            </a:fld>
            <a:endParaRPr lang="fr-FR">
              <a:solidFill>
                <a:prstClr val="black"/>
              </a:solidFill>
            </a:endParaRPr>
          </a:p>
        </p:txBody>
      </p:sp>
      <p:sp>
        <p:nvSpPr>
          <p:cNvPr id="5" name="Footer Placeholder 4"/>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6" name="Slide Number Placeholder 5"/>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4025927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9F23A54-0E80-4107-A17F-CDCA28DDA8A5}" type="datetime1">
              <a:rPr lang="fr-FR" smtClean="0">
                <a:solidFill>
                  <a:prstClr val="black"/>
                </a:solidFill>
              </a:rPr>
              <a:t>23/06/2021</a:t>
            </a:fld>
            <a:endParaRPr lang="fr-FR">
              <a:solidFill>
                <a:prstClr val="black"/>
              </a:solidFill>
            </a:endParaRPr>
          </a:p>
        </p:txBody>
      </p:sp>
      <p:sp>
        <p:nvSpPr>
          <p:cNvPr id="5" name="Footer Placeholder 4"/>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6" name="Slide Number Placeholder 5"/>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976060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2471DCB-7026-4BF1-874B-09B085473A8E}" type="datetime1">
              <a:rPr lang="fr-FR" smtClean="0">
                <a:solidFill>
                  <a:prstClr val="black"/>
                </a:solidFill>
              </a:rPr>
              <a:t>23/06/2021</a:t>
            </a:fld>
            <a:endParaRPr lang="fr-FR">
              <a:solidFill>
                <a:prstClr val="black"/>
              </a:solidFill>
            </a:endParaRPr>
          </a:p>
        </p:txBody>
      </p:sp>
      <p:sp>
        <p:nvSpPr>
          <p:cNvPr id="5" name="Footer Placeholder 4"/>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6" name="Slide Number Placeholder 5"/>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269241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38AD258-4D41-4998-8D1E-1D253ED8D890}" type="datetime1">
              <a:rPr lang="fr-FR" smtClean="0">
                <a:solidFill>
                  <a:prstClr val="black"/>
                </a:solidFill>
              </a:rPr>
              <a:t>23/06/2021</a:t>
            </a:fld>
            <a:endParaRPr lang="fr-FR">
              <a:solidFill>
                <a:prstClr val="black"/>
              </a:solidFill>
            </a:endParaRPr>
          </a:p>
        </p:txBody>
      </p:sp>
      <p:sp>
        <p:nvSpPr>
          <p:cNvPr id="6" name="Footer Placeholder 5"/>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393725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F608471-17F5-467C-AA7C-F986D8A49173}" type="datetime1">
              <a:rPr lang="fr-FR" smtClean="0">
                <a:solidFill>
                  <a:prstClr val="black"/>
                </a:solidFill>
              </a:rPr>
              <a:t>23/06/2021</a:t>
            </a:fld>
            <a:endParaRPr lang="fr-FR">
              <a:solidFill>
                <a:prstClr val="black"/>
              </a:solidFill>
            </a:endParaRPr>
          </a:p>
        </p:txBody>
      </p:sp>
      <p:sp>
        <p:nvSpPr>
          <p:cNvPr id="8" name="Footer Placeholder 7"/>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9" name="Slide Number Placeholder 8"/>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3831307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EA9BB3E-6D64-44EE-81AD-B298B246EA66}" type="datetime1">
              <a:rPr lang="fr-FR" smtClean="0">
                <a:solidFill>
                  <a:prstClr val="black"/>
                </a:solidFill>
              </a:rPr>
              <a:t>23/06/2021</a:t>
            </a:fld>
            <a:endParaRPr lang="fr-FR">
              <a:solidFill>
                <a:prstClr val="black"/>
              </a:solidFill>
            </a:endParaRPr>
          </a:p>
        </p:txBody>
      </p:sp>
      <p:sp>
        <p:nvSpPr>
          <p:cNvPr id="4" name="Footer Placeholder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Slide Number Placeholder 4"/>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964656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191F8847-95CF-43AD-AEF6-1427DAA00CD0}" type="datetime1">
              <a:rPr lang="fr-FR" smtClean="0">
                <a:solidFill>
                  <a:prstClr val="black"/>
                </a:solidFill>
              </a:rPr>
              <a:t>23/06/2021</a:t>
            </a:fld>
            <a:endParaRPr lang="fr-FR">
              <a:solidFill>
                <a:prstClr val="black"/>
              </a:solidFill>
            </a:endParaRPr>
          </a:p>
        </p:txBody>
      </p:sp>
      <p:sp>
        <p:nvSpPr>
          <p:cNvPr id="3" name="Footer Placeholder 2"/>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4" name="Slide Number Placeholder 3"/>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80879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D63E0484-A4E9-451C-ABE7-86B94192D546}" type="datetime1">
              <a:rPr lang="fr-FR" smtClean="0">
                <a:solidFill>
                  <a:prstClr val="black"/>
                </a:solidFill>
              </a:rPr>
              <a:t>23/06/2021</a:t>
            </a:fld>
            <a:endParaRPr lang="fr-FR">
              <a:solidFill>
                <a:prstClr val="black"/>
              </a:solidFill>
            </a:endParaRPr>
          </a:p>
        </p:txBody>
      </p:sp>
      <p:sp>
        <p:nvSpPr>
          <p:cNvPr id="6" name="Footer Placeholder 5"/>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623260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E563005-4E14-47CA-88B7-48A25B892A0B}" type="datetime1">
              <a:rPr lang="fr-FR" smtClean="0">
                <a:solidFill>
                  <a:prstClr val="black"/>
                </a:solidFill>
              </a:rPr>
              <a:t>23/06/2021</a:t>
            </a:fld>
            <a:endParaRPr lang="fr-FR">
              <a:solidFill>
                <a:prstClr val="black"/>
              </a:solidFill>
            </a:endParaRPr>
          </a:p>
        </p:txBody>
      </p:sp>
      <p:sp>
        <p:nvSpPr>
          <p:cNvPr id="6" name="Footer Placeholder 5"/>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533403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307E42B-84ED-4DA0-B7B7-00D108744C6B}" type="datetime1">
              <a:rPr lang="fr-FR" smtClean="0">
                <a:solidFill>
                  <a:prstClr val="black"/>
                </a:solidFill>
              </a:rPr>
              <a:t>23/06/2021</a:t>
            </a:fld>
            <a:endParaRPr lang="fr-FR">
              <a:solidFill>
                <a:prstClr val="black"/>
              </a:solidFill>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r>
              <a:rPr lang="fr-FR">
                <a:solidFill>
                  <a:prstClr val="black"/>
                </a:solidFill>
              </a:rPr>
              <a:t>circonscription de WITTELSHEIM année 16-17 document élaboré à partir des documents d'accompagnement et des ressources de la webdiffusion</a:t>
            </a: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1E2637F-F9EE-4AB0-8AC7-6F1F0F50609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001054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ESEN%20docs%20Sabine/Laurine-devoir%20en%20classe%20(2).WAV"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documents%20pour%20liens%20avec%20PPT/Laurine-multiplication%20posC&#807;e.WAV" TargetMode="Externa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le%20glisse%20nombre.docx"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guide-ane%20calque%205%20parts.mp4"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cache.media.education.gouv.fr/file/Fractions_et_decimaux/42/2/RA16_C3_MATH_frac_dec_annexe_4_673422.pdf" TargetMode="External"/><Relationship Id="rId13" Type="http://schemas.openxmlformats.org/officeDocument/2006/relationships/hyperlink" Target="http://cache.media.eduscol.education.fr/file/Proportionnalite/95/5/RA16_C3_MATH_doc_maitre_proport_N.D_576955.pdf" TargetMode="External"/><Relationship Id="rId3" Type="http://schemas.openxmlformats.org/officeDocument/2006/relationships/hyperlink" Target="http://cache.media.eduscol.education.fr/file/Mathematiques/87/9/RA16_C2_MATHS_calcul_en_ligne_587879.pdf" TargetMode="External"/><Relationship Id="rId7" Type="http://schemas.openxmlformats.org/officeDocument/2006/relationships/hyperlink" Target="http://cache.media.education.gouv.fr/file/Fractions_et_decimaux/42/0/RA16_C3_MATH_frac_dec_annexe_3_673420.pdf" TargetMode="External"/><Relationship Id="rId12" Type="http://schemas.openxmlformats.org/officeDocument/2006/relationships/hyperlink" Target="http://cache.media.eduscol.education.fr/file/Mathematiques/16/8/RA16_C3_MATH_grand_mesur_N.D_609168.pdf" TargetMode="External"/><Relationship Id="rId2" Type="http://schemas.openxmlformats.org/officeDocument/2006/relationships/hyperlink" Target="http://eduscol.education.fr/cid101461/ressources-maths-cycle-3.html" TargetMode="External"/><Relationship Id="rId1" Type="http://schemas.openxmlformats.org/officeDocument/2006/relationships/slideLayout" Target="../slideLayouts/slideLayout2.xml"/><Relationship Id="rId6" Type="http://schemas.openxmlformats.org/officeDocument/2006/relationships/hyperlink" Target="http://cache.media.education.gouv.fr/file/Fractions_et_decimaux/41/8/RA16_C3_MATH_frac_dec_annexe_2_673418.pdf" TargetMode="External"/><Relationship Id="rId11" Type="http://schemas.openxmlformats.org/officeDocument/2006/relationships/hyperlink" Target="http://cache.media.eduscol.education.fr/file/Mathematiques/25/8/RA16_C2_MATHS_grandeur_et_mesures_masses_635258.pdf" TargetMode="External"/><Relationship Id="rId5" Type="http://schemas.openxmlformats.org/officeDocument/2006/relationships/hyperlink" Target="http://cache.media.eduscol.education.fr/file/Fractions_et_decimaux/60/1/RA16_C3_MATH_frac_dec_doc_maitre_V2_681601.pdf" TargetMode="External"/><Relationship Id="rId10" Type="http://schemas.openxmlformats.org/officeDocument/2006/relationships/hyperlink" Target="http://cache.media.eduscol.education.fr/file/Mathematiques/69/5/RA16_C2_MATHS_grandeur_et_mesures_doc_maitre_587695.pdf" TargetMode="External"/><Relationship Id="rId4" Type="http://schemas.openxmlformats.org/officeDocument/2006/relationships/hyperlink" Target="http://cache.media.eduscol.education.fr/file/Nombres_et_calculs/00/2/RA_16_C3_MATH_calcul_ligne_c3_N.D_601002.pdf" TargetMode="External"/><Relationship Id="rId9" Type="http://schemas.openxmlformats.org/officeDocument/2006/relationships/hyperlink" Target="http://cache.media.education.gouv.fr/file/Fractions_et_decimaux/42/4/RA16_C3_MATH_frac_dec_annexe_5_673424.pdf" TargetMode="External"/><Relationship Id="rId14" Type="http://schemas.openxmlformats.org/officeDocument/2006/relationships/hyperlink" Target="http://cache.media.eduscol.education.fr/file/Initiation_a_la_programmation/92/6/RA16_C2_C3_MATH_inititation_programmation_doc_maitre_624926.pdf"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emf"/><Relationship Id="rId7" Type="http://schemas.openxmlformats.org/officeDocument/2006/relationships/image" Target="../media/image29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 Id="rId9" Type="http://schemas.openxmlformats.org/officeDocument/2006/relationships/image" Target="../media/image310.png"/></Relationships>
</file>

<file path=ppt/slides/_rels/slide3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emf"/><Relationship Id="rId7" Type="http://schemas.openxmlformats.org/officeDocument/2006/relationships/image" Target="../media/image57.png"/><Relationship Id="rId2" Type="http://schemas.openxmlformats.org/officeDocument/2006/relationships/image" Target="../media/image52.emf"/><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hyperlink" Target="guide-ane%20calque%205%20parts.mp4" TargetMode="External"/><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60.emf"/></Relationships>
</file>

<file path=ppt/slides/_rels/slide4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64.emf"/></Relationships>
</file>

<file path=ppt/slides/_rels/slide42.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emf"/><Relationship Id="rId7" Type="http://schemas.openxmlformats.org/officeDocument/2006/relationships/image" Target="../media/image71.emf"/><Relationship Id="rId2" Type="http://schemas.openxmlformats.org/officeDocument/2006/relationships/image" Target="../media/image66.emf"/><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4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5.emf"/><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76.emf"/></Relationships>
</file>

<file path=ppt/slides/_rels/slide45.xml.rels><?xml version="1.0" encoding="UTF-8" standalone="yes"?>
<Relationships xmlns="http://schemas.openxmlformats.org/package/2006/relationships"><Relationship Id="rId3" Type="http://schemas.openxmlformats.org/officeDocument/2006/relationships/hyperlink" Target="documents%20pour%20liens%20avec%20PPT/A2-S3-Erwan%20(1).mp3" TargetMode="External"/><Relationship Id="rId2" Type="http://schemas.openxmlformats.org/officeDocument/2006/relationships/image" Target="../media/image78.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hyperlink" Target="documents%20pour%20liens%20avec%20PPT/A2-S3-Solene.mp3" TargetMode="External"/><Relationship Id="rId2" Type="http://schemas.openxmlformats.org/officeDocument/2006/relationships/image" Target="../media/image79.emf"/><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81.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hyperlink" Target="documents%20pour%20liens%20avec%20PPT/A2-S3-Ela-Nur.mp3" TargetMode="External"/><Relationship Id="rId2" Type="http://schemas.openxmlformats.org/officeDocument/2006/relationships/image" Target="../media/image80.emf"/><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82.emf"/><Relationship Id="rId4" Type="http://schemas.openxmlformats.org/officeDocument/2006/relationships/image" Target="../media/image81.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5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5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5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hyperlink" Target="allard_c.mp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ia94.ac-creteil.fr/maths/projet_phare/321/accueil_321.htm" TargetMode="External"/><Relationship Id="rId2" Type="http://schemas.openxmlformats.org/officeDocument/2006/relationships/hyperlink" Target="https://www.reseau-canope.fr/mathematiques-stella-baruk/" TargetMode="External"/><Relationship Id="rId1" Type="http://schemas.openxmlformats.org/officeDocument/2006/relationships/slideLayout" Target="../slideLayouts/slideLayout2.xml"/><Relationship Id="rId6" Type="http://schemas.openxmlformats.org/officeDocument/2006/relationships/hyperlink" Target="http://www-irem.ujf-grenoble.fr/revues/revue_x/fic/10/10x1.pdf" TargetMode="External"/><Relationship Id="rId5" Type="http://schemas.openxmlformats.org/officeDocument/2006/relationships/hyperlink" Target="http://www.atelier.on.ca/edu/core.cfm?p=modView.cfm&amp;L=2&amp;modID=50&amp;c=1&amp;navID=modView" TargetMode="External"/><Relationship Id="rId4" Type="http://schemas.openxmlformats.org/officeDocument/2006/relationships/hyperlink" Target="http://www.apmep.tlse.free.fr/spip/spip.php?article13"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cache.media.education.gouv.fr/file/initiation_a_la_programmation/88/6/ra16_c2_c3_math_annexe_1_2_en_debranche_facteur_624886.Pdf" TargetMode="External"/><Relationship Id="rId2" Type="http://schemas.openxmlformats.org/officeDocument/2006/relationships/hyperlink" Target="http://cache.media.education.gouv.fr/file/Initiation_a_la_programmation/88/4/RA16_C2_C3_MATH_annexe_1_1_en_debranche_la_fusee_624884.pdf" TargetMode="External"/><Relationship Id="rId1" Type="http://schemas.openxmlformats.org/officeDocument/2006/relationships/slideLayout" Target="../slideLayouts/slideLayout2.xml"/><Relationship Id="rId4" Type="http://schemas.openxmlformats.org/officeDocument/2006/relationships/hyperlink" Target="http://cache.media.education.gouv.fr/file/Initiation_a_la_programmation/88/8/RA16_C2_C3_MATH_annexe_1_3_en_debranche_decouvrir_monde_624888.pdf"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cache.media.education.gouv.fr/file/initiation_a_la_programmation/89/9/ra16_c2_c3_math_annexe_2_3_robots_premier_defi_624899.Pdf" TargetMode="External"/><Relationship Id="rId2" Type="http://schemas.openxmlformats.org/officeDocument/2006/relationships/hyperlink" Target="http://cache.media.education.gouv.fr/file/Initiation_a_la_programmation/89/7/RA16_C2_C3_MATH_annexe_2_2_robots_premiere_seance_624897.pdf" TargetMode="External"/><Relationship Id="rId1" Type="http://schemas.openxmlformats.org/officeDocument/2006/relationships/slideLayout" Target="../slideLayouts/slideLayout2.xml"/><Relationship Id="rId4" Type="http://schemas.openxmlformats.org/officeDocument/2006/relationships/hyperlink" Target="http://cache.media.education.gouv.fr/file/initiation_a_la_programmation/90/1/ra16_c2_c3_math_annexe_2_4_robots_acivite_pro_bot_624901.Pd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studio.code.org/" TargetMode="External"/><Relationship Id="rId2" Type="http://schemas.openxmlformats.org/officeDocument/2006/relationships/hyperlink" Target="http://cache.media.education.gouv.fr/file/Initiation_a_la_programmation/90/3/RA16_C2_C3_MATH_annexe_3_internet_fiche_descriptive_624903.pdf" TargetMode="External"/><Relationship Id="rId1" Type="http://schemas.openxmlformats.org/officeDocument/2006/relationships/slideLayout" Target="../slideLayouts/slideLayout2.xml"/><Relationship Id="rId6" Type="http://schemas.openxmlformats.org/officeDocument/2006/relationships/hyperlink" Target="http://cache.media.education.gouv.fr/file/Initiation_a_la_programmation/91/0/RA16_C2_C3_MATH_annexe_4_3_scratch_approfondissement_624910.pdf" TargetMode="External"/><Relationship Id="rId5" Type="http://schemas.openxmlformats.org/officeDocument/2006/relationships/hyperlink" Target="http://cache.media.education.gouv.fr/file/Initiation_a_la_programmation/90/8/RA16_C2_C3_MATH_annexe_4_2_scratch_prise_en_main_624908.pdf" TargetMode="External"/><Relationship Id="rId4" Type="http://schemas.openxmlformats.org/officeDocument/2006/relationships/hyperlink" Target="https://www.scratchjr.org/"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cratch.mit.edu/" TargetMode="External"/><Relationship Id="rId2" Type="http://schemas.openxmlformats.org/officeDocument/2006/relationships/hyperlink" Target="https://scratch.mit.edu/" TargetMode="External"/><Relationship Id="rId1" Type="http://schemas.openxmlformats.org/officeDocument/2006/relationships/slideLayout" Target="../slideLayouts/slideLayout2.xml"/><Relationship Id="rId4" Type="http://schemas.openxmlformats.org/officeDocument/2006/relationships/hyperlink" Target="http://cache.media.education.gouv.fr/file/initiation_a_la_programmation/91/2/ra16_c2_c3_math_annexe_5_1_scratch_prise_en_main_624912.Pdf"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cache.media.education.gouv.fr/file/initiation_a_la_programmation/91/2/ra16_c2_c3_math_annexe_5_1_scratch_prise_en_main_624912.Pdf" TargetMode="External"/><Relationship Id="rId2" Type="http://schemas.openxmlformats.org/officeDocument/2006/relationships/hyperlink" Target="http://cache.media.education.gouv.fr/file/Initiation_a_la_programmation/91/2/RA16_C2_C3_MATH_annexe_5_1_scratch_prise_en_main_624912.pdf" TargetMode="External"/><Relationship Id="rId1" Type="http://schemas.openxmlformats.org/officeDocument/2006/relationships/slideLayout" Target="../slideLayouts/slideLayout2.xml"/><Relationship Id="rId6" Type="http://schemas.openxmlformats.org/officeDocument/2006/relationships/hyperlink" Target="http://cache.media.education.gouv.fr/file/Initiation_a_la_programmation/91/8/RA16_C2_C3_MATH_annexe_5_5_scratch_debogage_624918.pdf" TargetMode="External"/><Relationship Id="rId5" Type="http://schemas.openxmlformats.org/officeDocument/2006/relationships/hyperlink" Target="http://cache.media.education.gouv.fr/file/initiation_a_la_programmation/91/6/ra16_c2_c3_math_annexe_5_4_scratch_figures_geo_624916.Pdf" TargetMode="External"/><Relationship Id="rId4" Type="http://schemas.openxmlformats.org/officeDocument/2006/relationships/hyperlink" Target="http://cache.media.education.gouv.fr/file/Initiation_a_la_programmation/91/4/RA16_C2_C3_MATH_annexe_5_3_scratch_premieres_activites_624914.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cache.media.education.gouv.fr/file/Initiation_a_la_programmation/92/2/RA16_C2_C3_MATH_annexe_6_2_geotortue_figures_geometriques_624922.pdf" TargetMode="External"/><Relationship Id="rId2" Type="http://schemas.openxmlformats.org/officeDocument/2006/relationships/hyperlink" Target="http://cache.media.education.gouv.fr/file/Initiation_a_la_programmation/92/0/RA16_C2_C3_MATH_annexe_6_1_geotortue_prise_en_main_624920.pdf" TargetMode="External"/><Relationship Id="rId1" Type="http://schemas.openxmlformats.org/officeDocument/2006/relationships/slideLayout" Target="../slideLayouts/slideLayout2.xml"/><Relationship Id="rId4" Type="http://schemas.openxmlformats.org/officeDocument/2006/relationships/hyperlink" Target="http://cache.media.education.gouv.fr/file/Initiation_a_la_programmation/92/4/RA16_C2_C3_MATH_annexe_6_3_geotortue_avec_les_angles_624924.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2. DES Fractions AUX nombres décimaux</a:t>
            </a:r>
            <a:endParaRPr lang="fr-FR" dirty="0"/>
          </a:p>
        </p:txBody>
      </p:sp>
      <p:sp>
        <p:nvSpPr>
          <p:cNvPr id="5" name="Espace réservé du contenu 4"/>
          <p:cNvSpPr>
            <a:spLocks noGrp="1"/>
          </p:cNvSpPr>
          <p:nvPr>
            <p:ph sz="quarter" idx="13"/>
          </p:nvPr>
        </p:nvSpPr>
        <p:spPr/>
        <p:txBody>
          <a:bodyPr>
            <a:normAutofit/>
          </a:bodyPr>
          <a:lstStyle/>
          <a:p>
            <a:pPr marL="0" indent="0" algn="ctr">
              <a:buNone/>
            </a:pPr>
            <a:r>
              <a:rPr lang="fr-FR" sz="4000" dirty="0"/>
              <a:t>Partie théorique</a:t>
            </a:r>
          </a:p>
        </p:txBody>
      </p:sp>
      <p:sp>
        <p:nvSpPr>
          <p:cNvPr id="6" name="Espace réservé du pied de page 5"/>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1618988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solidFill>
                  <a:srgbClr val="FF0000"/>
                </a:solidFill>
              </a:rPr>
              <a:t>Les erreurs et incompréhensions induites par des RECETTES, le langage usuel,  etc.</a:t>
            </a:r>
          </a:p>
        </p:txBody>
      </p:sp>
      <p:pic>
        <p:nvPicPr>
          <p:cNvPr id="2050" name="Picture 2"/>
          <p:cNvPicPr>
            <a:picLocks noGrp="1" noChangeAspect="1" noChangeArrowheads="1"/>
          </p:cNvPicPr>
          <p:nvPr>
            <p:ph sz="quarter" idx="13"/>
          </p:nvPr>
        </p:nvPicPr>
        <p:blipFill>
          <a:blip r:embed="rId3" cstate="print"/>
          <a:srcRect/>
          <a:stretch>
            <a:fillRect/>
          </a:stretch>
        </p:blipFill>
        <p:spPr bwMode="auto">
          <a:xfrm>
            <a:off x="593765" y="2312859"/>
            <a:ext cx="10854047" cy="2539974"/>
          </a:xfrm>
          <a:prstGeom prst="rect">
            <a:avLst/>
          </a:prstGeom>
          <a:noFill/>
          <a:ln w="9525">
            <a:noFill/>
            <a:miter lim="800000"/>
            <a:headEnd/>
            <a:tailEnd/>
          </a:ln>
        </p:spPr>
      </p:pic>
      <p:sp>
        <p:nvSpPr>
          <p:cNvPr id="5" name="Rectangle 4"/>
          <p:cNvSpPr/>
          <p:nvPr/>
        </p:nvSpPr>
        <p:spPr>
          <a:xfrm>
            <a:off x="5015880" y="3861048"/>
            <a:ext cx="5472608" cy="261610"/>
          </a:xfrm>
          <a:prstGeom prst="rect">
            <a:avLst/>
          </a:prstGeom>
        </p:spPr>
        <p:txBody>
          <a:bodyPr wrap="square">
            <a:spAutoFit/>
          </a:bodyPr>
          <a:lstStyle/>
          <a:p>
            <a:pPr>
              <a:defRPr/>
            </a:pPr>
            <a:r>
              <a:rPr lang="fr-FR" sz="1100" i="1" dirty="0">
                <a:solidFill>
                  <a:prstClr val="black"/>
                </a:solidFill>
                <a:latin typeface="Calibri"/>
              </a:rPr>
              <a:t>http://www.academie-en-ligne.fr/ressources/5/ca05/al5ca05tepa0110-sequence-08.pdf</a:t>
            </a:r>
          </a:p>
        </p:txBody>
      </p:sp>
      <p:sp>
        <p:nvSpPr>
          <p:cNvPr id="6" name="Ellipse 5"/>
          <p:cNvSpPr/>
          <p:nvPr/>
        </p:nvSpPr>
        <p:spPr>
          <a:xfrm>
            <a:off x="6191002" y="2276872"/>
            <a:ext cx="4853050" cy="7557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a:endParaRPr>
          </a:p>
        </p:txBody>
      </p:sp>
      <p:sp>
        <p:nvSpPr>
          <p:cNvPr id="8" name="Ellipse 7"/>
          <p:cNvSpPr/>
          <p:nvPr/>
        </p:nvSpPr>
        <p:spPr>
          <a:xfrm>
            <a:off x="593766" y="3366822"/>
            <a:ext cx="550223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a:endParaRPr>
          </a:p>
        </p:txBody>
      </p:sp>
      <p:sp>
        <p:nvSpPr>
          <p:cNvPr id="3" name="Espace réservé du pied de page 2"/>
          <p:cNvSpPr>
            <a:spLocks noGrp="1"/>
          </p:cNvSpPr>
          <p:nvPr>
            <p:ph type="ftr" sz="quarter" idx="11"/>
          </p:nvPr>
        </p:nvSpPr>
        <p:spPr>
          <a:xfrm>
            <a:off x="375154" y="6269494"/>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210860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0-#ppt_w/2"/>
                                          </p:val>
                                        </p:tav>
                                        <p:tav tm="100000">
                                          <p:val>
                                            <p:strVal val="#ppt_x"/>
                                          </p:val>
                                        </p:tav>
                                      </p:tavLst>
                                    </p:anim>
                                    <p:anim calcmode="lin" valueType="num">
                                      <p:cBhvr additive="base">
                                        <p:cTn id="14" dur="500" fill="hold"/>
                                        <p:tgtEl>
                                          <p:spTgt spid="205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913775" y="190005"/>
            <a:ext cx="10364451" cy="891027"/>
          </a:xfrm>
        </p:spPr>
        <p:txBody>
          <a:bodyPr>
            <a:normAutofit fontScale="90000"/>
          </a:bodyPr>
          <a:lstStyle/>
          <a:p>
            <a:r>
              <a:rPr lang="fr-FR" sz="3200" dirty="0">
                <a:solidFill>
                  <a:srgbClr val="FF0000"/>
                </a:solidFill>
              </a:rPr>
              <a:t>Les erreurs et incompréhensions induites par des RECETTES, le langage usuel,  etc.</a:t>
            </a:r>
          </a:p>
        </p:txBody>
      </p:sp>
      <p:pic>
        <p:nvPicPr>
          <p:cNvPr id="4" name="Espace réservé du contenu 3"/>
          <p:cNvPicPr>
            <a:picLocks noGrp="1"/>
          </p:cNvPicPr>
          <p:nvPr>
            <p:ph sz="quarter" idx="13"/>
          </p:nvPr>
        </p:nvPicPr>
        <p:blipFill>
          <a:blip r:embed="rId3" cstate="print"/>
          <a:srcRect/>
          <a:stretch>
            <a:fillRect/>
          </a:stretch>
        </p:blipFill>
        <p:spPr bwMode="auto">
          <a:xfrm>
            <a:off x="225630" y="1081032"/>
            <a:ext cx="10497787" cy="2854559"/>
          </a:xfrm>
          <a:prstGeom prst="rect">
            <a:avLst/>
          </a:prstGeom>
          <a:noFill/>
          <a:ln w="9525">
            <a:noFill/>
            <a:miter lim="800000"/>
            <a:headEnd/>
            <a:tailEnd/>
          </a:ln>
        </p:spPr>
      </p:pic>
      <p:pic>
        <p:nvPicPr>
          <p:cNvPr id="9" name="Picture 2"/>
          <p:cNvPicPr>
            <a:picLocks noChangeAspect="1" noChangeArrowheads="1"/>
          </p:cNvPicPr>
          <p:nvPr/>
        </p:nvPicPr>
        <p:blipFill>
          <a:blip r:embed="rId4" cstate="print">
            <a:lum bright="16000" contrast="22000"/>
          </a:blip>
          <a:srcRect/>
          <a:stretch>
            <a:fillRect/>
          </a:stretch>
        </p:blipFill>
        <p:spPr bwMode="auto">
          <a:xfrm rot="16200000">
            <a:off x="4392208" y="43019"/>
            <a:ext cx="1948667" cy="9909895"/>
          </a:xfrm>
          <a:prstGeom prst="rect">
            <a:avLst/>
          </a:prstGeom>
          <a:noFill/>
          <a:ln w="9525">
            <a:noFill/>
            <a:miter lim="800000"/>
            <a:headEnd/>
            <a:tailEnd/>
          </a:ln>
        </p:spPr>
      </p:pic>
      <p:sp>
        <p:nvSpPr>
          <p:cNvPr id="8" name="Ellipse 7"/>
          <p:cNvSpPr/>
          <p:nvPr/>
        </p:nvSpPr>
        <p:spPr>
          <a:xfrm>
            <a:off x="495241" y="5389483"/>
            <a:ext cx="5189519" cy="6708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a:endParaRPr>
          </a:p>
        </p:txBody>
      </p:sp>
      <p:sp>
        <p:nvSpPr>
          <p:cNvPr id="11" name="Ellipse 10"/>
          <p:cNvSpPr/>
          <p:nvPr/>
        </p:nvSpPr>
        <p:spPr>
          <a:xfrm>
            <a:off x="3300609" y="2638392"/>
            <a:ext cx="742280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a:endParaRPr>
          </a:p>
        </p:txBody>
      </p:sp>
      <p:sp>
        <p:nvSpPr>
          <p:cNvPr id="12" name="ZoneTexte 11"/>
          <p:cNvSpPr txBox="1"/>
          <p:nvPr/>
        </p:nvSpPr>
        <p:spPr>
          <a:xfrm>
            <a:off x="4070398" y="3805738"/>
            <a:ext cx="2592288" cy="230832"/>
          </a:xfrm>
          <a:prstGeom prst="rect">
            <a:avLst/>
          </a:prstGeom>
          <a:noFill/>
        </p:spPr>
        <p:txBody>
          <a:bodyPr wrap="square" rtlCol="0">
            <a:spAutoFit/>
          </a:bodyPr>
          <a:lstStyle/>
          <a:p>
            <a:pPr>
              <a:defRPr/>
            </a:pPr>
            <a:r>
              <a:rPr lang="fr-FR" sz="900" i="1" dirty="0">
                <a:solidFill>
                  <a:prstClr val="black"/>
                </a:solidFill>
                <a:latin typeface="Calibri"/>
              </a:rPr>
              <a:t>http://slideplayer.fr/slide/506546/</a:t>
            </a:r>
          </a:p>
        </p:txBody>
      </p:sp>
      <p:sp>
        <p:nvSpPr>
          <p:cNvPr id="13" name="ZoneTexte 12"/>
          <p:cNvSpPr txBox="1"/>
          <p:nvPr/>
        </p:nvSpPr>
        <p:spPr>
          <a:xfrm>
            <a:off x="8042564" y="6258393"/>
            <a:ext cx="2843808" cy="246221"/>
          </a:xfrm>
          <a:prstGeom prst="rect">
            <a:avLst/>
          </a:prstGeom>
          <a:noFill/>
        </p:spPr>
        <p:txBody>
          <a:bodyPr wrap="square" rtlCol="0">
            <a:spAutoFit/>
          </a:bodyPr>
          <a:lstStyle/>
          <a:p>
            <a:pPr>
              <a:defRPr/>
            </a:pPr>
            <a:r>
              <a:rPr lang="fr-FR" sz="1000" i="1" dirty="0">
                <a:solidFill>
                  <a:prstClr val="black"/>
                </a:solidFill>
                <a:latin typeface="Calibri"/>
              </a:rPr>
              <a:t>Myriade, Cycle 3-6</a:t>
            </a:r>
            <a:r>
              <a:rPr lang="fr-FR" sz="1000" i="1" baseline="30000" dirty="0">
                <a:solidFill>
                  <a:prstClr val="black"/>
                </a:solidFill>
                <a:latin typeface="Calibri"/>
              </a:rPr>
              <a:t>ème</a:t>
            </a:r>
            <a:r>
              <a:rPr lang="fr-FR" sz="1000" i="1" dirty="0">
                <a:solidFill>
                  <a:prstClr val="black"/>
                </a:solidFill>
                <a:latin typeface="Calibri"/>
              </a:rPr>
              <a:t> , Editions Bordas (2016) </a:t>
            </a:r>
          </a:p>
        </p:txBody>
      </p:sp>
      <p:sp>
        <p:nvSpPr>
          <p:cNvPr id="2" name="Espace réservé du pied de page 1"/>
          <p:cNvSpPr>
            <a:spLocks noGrp="1"/>
          </p:cNvSpPr>
          <p:nvPr>
            <p:ph type="ftr" sz="quarter" idx="11"/>
          </p:nvPr>
        </p:nvSpPr>
        <p:spPr>
          <a:xfrm>
            <a:off x="495241" y="6422201"/>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3" name="Espace réservé du numéro de diapositive 2"/>
          <p:cNvSpPr>
            <a:spLocks noGrp="1"/>
          </p:cNvSpPr>
          <p:nvPr>
            <p:ph type="sldNum" sz="quarter" idx="12"/>
          </p:nvPr>
        </p:nvSpPr>
        <p:spPr/>
        <p:txBody>
          <a:bodyPr/>
          <a:lstStyle/>
          <a:p>
            <a:fld id="{41E2637F-F9EE-4AB0-8AC7-6F1F0F506099}"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165920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solidFill>
                  <a:srgbClr val="FF0000"/>
                </a:solidFill>
              </a:rPr>
              <a:t>Les erreurs et incompréhensions induites par des RECETTES, le langage usuel,  etc.</a:t>
            </a:r>
          </a:p>
        </p:txBody>
      </p:sp>
      <p:pic>
        <p:nvPicPr>
          <p:cNvPr id="1026" name="Picture 2"/>
          <p:cNvPicPr>
            <a:picLocks noGrp="1" noChangeAspect="1" noChangeArrowheads="1"/>
          </p:cNvPicPr>
          <p:nvPr>
            <p:ph sz="quarter" idx="13"/>
          </p:nvPr>
        </p:nvPicPr>
        <p:blipFill>
          <a:blip r:embed="rId3" cstate="print">
            <a:lum bright="28000" contrast="30000"/>
          </a:blip>
          <a:srcRect/>
          <a:stretch>
            <a:fillRect/>
          </a:stretch>
        </p:blipFill>
        <p:spPr bwMode="auto">
          <a:xfrm>
            <a:off x="913775" y="2364244"/>
            <a:ext cx="9298380" cy="2914912"/>
          </a:xfrm>
          <a:prstGeom prst="rect">
            <a:avLst/>
          </a:prstGeom>
          <a:noFill/>
          <a:ln w="9525">
            <a:noFill/>
            <a:miter lim="800000"/>
            <a:headEnd/>
            <a:tailEnd/>
          </a:ln>
        </p:spPr>
      </p:pic>
      <p:sp>
        <p:nvSpPr>
          <p:cNvPr id="5" name="Ellipse 4"/>
          <p:cNvSpPr/>
          <p:nvPr/>
        </p:nvSpPr>
        <p:spPr>
          <a:xfrm>
            <a:off x="4328402" y="2560534"/>
            <a:ext cx="5266860"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a:endParaRPr>
          </a:p>
        </p:txBody>
      </p:sp>
      <p:sp>
        <p:nvSpPr>
          <p:cNvPr id="6" name="Rectangle 5"/>
          <p:cNvSpPr/>
          <p:nvPr/>
        </p:nvSpPr>
        <p:spPr>
          <a:xfrm>
            <a:off x="5951984" y="3789040"/>
            <a:ext cx="3168352" cy="261610"/>
          </a:xfrm>
          <a:prstGeom prst="rect">
            <a:avLst/>
          </a:prstGeom>
        </p:spPr>
        <p:txBody>
          <a:bodyPr wrap="square">
            <a:spAutoFit/>
          </a:bodyPr>
          <a:lstStyle/>
          <a:p>
            <a:pPr>
              <a:defRPr/>
            </a:pPr>
            <a:r>
              <a:rPr lang="fr-FR" sz="1100" i="1" dirty="0">
                <a:solidFill>
                  <a:prstClr val="black"/>
                </a:solidFill>
                <a:latin typeface="Calibri"/>
              </a:rPr>
              <a:t>Delta, cycle 3- 6</a:t>
            </a:r>
            <a:r>
              <a:rPr lang="fr-FR" sz="1100" i="1" baseline="30000" dirty="0">
                <a:solidFill>
                  <a:prstClr val="black"/>
                </a:solidFill>
                <a:latin typeface="Calibri"/>
              </a:rPr>
              <a:t>ème</a:t>
            </a:r>
            <a:r>
              <a:rPr lang="fr-FR" sz="1100" i="1" dirty="0">
                <a:solidFill>
                  <a:prstClr val="black"/>
                </a:solidFill>
                <a:latin typeface="Calibri"/>
              </a:rPr>
              <a:t> , Editions Magnard (2016)</a:t>
            </a:r>
          </a:p>
        </p:txBody>
      </p:sp>
      <p:sp>
        <p:nvSpPr>
          <p:cNvPr id="3" name="Espace réservé du pied de page 2"/>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197635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0-#ppt_w/2"/>
                                          </p:val>
                                        </p:tav>
                                        <p:tav tm="100000">
                                          <p:val>
                                            <p:strVal val="#ppt_x"/>
                                          </p:val>
                                        </p:tav>
                                      </p:tavLst>
                                    </p:anim>
                                    <p:anim calcmode="lin" valueType="num">
                                      <p:cBhvr additive="base">
                                        <p:cTn id="14" dur="500" fill="hold"/>
                                        <p:tgtEl>
                                          <p:spTgt spid="102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FR" sz="3200" dirty="0">
                <a:solidFill>
                  <a:srgbClr val="FF0000"/>
                </a:solidFill>
              </a:rPr>
              <a:t>Les erreurs et incompréhensions induites par des RECETTES, le langage usuel,  etc.</a:t>
            </a:r>
          </a:p>
        </p:txBody>
      </p:sp>
      <p:pic>
        <p:nvPicPr>
          <p:cNvPr id="3074" name="Picture 2"/>
          <p:cNvPicPr>
            <a:picLocks noGrp="1" noChangeAspect="1" noChangeArrowheads="1"/>
          </p:cNvPicPr>
          <p:nvPr>
            <p:ph sz="quarter" idx="13"/>
          </p:nvPr>
        </p:nvPicPr>
        <p:blipFill>
          <a:blip r:embed="rId3" cstate="print">
            <a:lum bright="24000" contrast="12000"/>
          </a:blip>
          <a:srcRect/>
          <a:stretch>
            <a:fillRect/>
          </a:stretch>
        </p:blipFill>
        <p:spPr bwMode="auto">
          <a:xfrm rot="16200000">
            <a:off x="4134583" y="-1677035"/>
            <a:ext cx="3016976" cy="10858632"/>
          </a:xfrm>
          <a:prstGeom prst="rect">
            <a:avLst/>
          </a:prstGeom>
          <a:noFill/>
          <a:ln w="9525">
            <a:noFill/>
            <a:miter lim="800000"/>
            <a:headEnd/>
            <a:tailEnd/>
          </a:ln>
        </p:spPr>
      </p:pic>
      <p:sp>
        <p:nvSpPr>
          <p:cNvPr id="6" name="Ellipse 5"/>
          <p:cNvSpPr/>
          <p:nvPr/>
        </p:nvSpPr>
        <p:spPr>
          <a:xfrm>
            <a:off x="320633" y="4641795"/>
            <a:ext cx="4678877"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a:endParaRPr>
          </a:p>
        </p:txBody>
      </p:sp>
      <p:sp>
        <p:nvSpPr>
          <p:cNvPr id="5" name="ZoneTexte 4"/>
          <p:cNvSpPr txBox="1"/>
          <p:nvPr/>
        </p:nvSpPr>
        <p:spPr>
          <a:xfrm>
            <a:off x="6095999" y="5656492"/>
            <a:ext cx="2843808" cy="246221"/>
          </a:xfrm>
          <a:prstGeom prst="rect">
            <a:avLst/>
          </a:prstGeom>
          <a:noFill/>
        </p:spPr>
        <p:txBody>
          <a:bodyPr wrap="square" rtlCol="0">
            <a:spAutoFit/>
          </a:bodyPr>
          <a:lstStyle/>
          <a:p>
            <a:pPr>
              <a:defRPr/>
            </a:pPr>
            <a:r>
              <a:rPr lang="fr-FR" sz="1000" i="1" dirty="0">
                <a:solidFill>
                  <a:prstClr val="black"/>
                </a:solidFill>
                <a:latin typeface="Calibri"/>
              </a:rPr>
              <a:t>Myriade, Cycle 3-6</a:t>
            </a:r>
            <a:r>
              <a:rPr lang="fr-FR" sz="1000" i="1" baseline="30000" dirty="0">
                <a:solidFill>
                  <a:prstClr val="black"/>
                </a:solidFill>
                <a:latin typeface="Calibri"/>
              </a:rPr>
              <a:t>ème</a:t>
            </a:r>
            <a:r>
              <a:rPr lang="fr-FR" sz="1000" i="1" dirty="0">
                <a:solidFill>
                  <a:prstClr val="black"/>
                </a:solidFill>
                <a:latin typeface="Calibri"/>
              </a:rPr>
              <a:t> , Editions Bordas (2016) </a:t>
            </a:r>
          </a:p>
        </p:txBody>
      </p:sp>
      <p:sp>
        <p:nvSpPr>
          <p:cNvPr id="2" name="Espace réservé du pied de page 1"/>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3" name="Espace réservé du numéro de diapositive 2"/>
          <p:cNvSpPr>
            <a:spLocks noGrp="1"/>
          </p:cNvSpPr>
          <p:nvPr>
            <p:ph type="sldNum" sz="quarter" idx="12"/>
          </p:nvPr>
        </p:nvSpPr>
        <p:spPr/>
        <p:txBody>
          <a:bodyPr/>
          <a:lstStyle/>
          <a:p>
            <a:fld id="{41E2637F-F9EE-4AB0-8AC7-6F1F0F506099}"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115024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0-#ppt_w/2"/>
                                          </p:val>
                                        </p:tav>
                                        <p:tav tm="100000">
                                          <p:val>
                                            <p:strVal val="#ppt_x"/>
                                          </p:val>
                                        </p:tav>
                                      </p:tavLst>
                                    </p:anim>
                                    <p:anim calcmode="lin" valueType="num">
                                      <p:cBhvr additive="base">
                                        <p:cTn id="14" dur="500" fill="hold"/>
                                        <p:tgtEl>
                                          <p:spTgt spid="3074"/>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913775" y="618517"/>
            <a:ext cx="10364451" cy="925607"/>
          </a:xfrm>
        </p:spPr>
        <p:txBody>
          <a:bodyPr>
            <a:normAutofit fontScale="90000"/>
          </a:bodyPr>
          <a:lstStyle/>
          <a:p>
            <a:r>
              <a:rPr lang="fr-FR" sz="3200" dirty="0">
                <a:solidFill>
                  <a:srgbClr val="FF0000"/>
                </a:solidFill>
              </a:rPr>
              <a:t>Les erreurs et incompréhensions induites par des RECETTES, le langage usuel,  etc.</a:t>
            </a:r>
          </a:p>
        </p:txBody>
      </p:sp>
      <p:pic>
        <p:nvPicPr>
          <p:cNvPr id="6146" name="Picture 2"/>
          <p:cNvPicPr>
            <a:picLocks noGrp="1" noChangeAspect="1" noChangeArrowheads="1"/>
          </p:cNvPicPr>
          <p:nvPr>
            <p:ph sz="quarter" idx="13"/>
          </p:nvPr>
        </p:nvPicPr>
        <p:blipFill>
          <a:blip r:embed="rId3" cstate="print">
            <a:lum bright="20000" contrast="38000"/>
          </a:blip>
          <a:srcRect/>
          <a:stretch>
            <a:fillRect/>
          </a:stretch>
        </p:blipFill>
        <p:spPr bwMode="auto">
          <a:xfrm>
            <a:off x="617515" y="2042887"/>
            <a:ext cx="10343410" cy="3989777"/>
          </a:xfrm>
          <a:prstGeom prst="rect">
            <a:avLst/>
          </a:prstGeom>
          <a:noFill/>
          <a:ln w="9525">
            <a:noFill/>
            <a:miter lim="800000"/>
            <a:headEnd/>
            <a:tailEnd/>
          </a:ln>
        </p:spPr>
      </p:pic>
      <p:sp>
        <p:nvSpPr>
          <p:cNvPr id="6" name="Ellipse 5"/>
          <p:cNvSpPr/>
          <p:nvPr/>
        </p:nvSpPr>
        <p:spPr>
          <a:xfrm>
            <a:off x="439386" y="4367471"/>
            <a:ext cx="9904021" cy="11664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a:endParaRPr>
          </a:p>
        </p:txBody>
      </p:sp>
      <p:sp>
        <p:nvSpPr>
          <p:cNvPr id="5" name="ZoneTexte 4"/>
          <p:cNvSpPr txBox="1"/>
          <p:nvPr/>
        </p:nvSpPr>
        <p:spPr>
          <a:xfrm>
            <a:off x="6681879" y="6168108"/>
            <a:ext cx="2880320" cy="246221"/>
          </a:xfrm>
          <a:prstGeom prst="rect">
            <a:avLst/>
          </a:prstGeom>
          <a:noFill/>
        </p:spPr>
        <p:txBody>
          <a:bodyPr wrap="square" rtlCol="0">
            <a:spAutoFit/>
          </a:bodyPr>
          <a:lstStyle/>
          <a:p>
            <a:pPr>
              <a:defRPr/>
            </a:pPr>
            <a:r>
              <a:rPr lang="fr-FR" sz="1000" i="1" dirty="0">
                <a:solidFill>
                  <a:prstClr val="black"/>
                </a:solidFill>
                <a:latin typeface="Calibri"/>
              </a:rPr>
              <a:t>Collection </a:t>
            </a:r>
            <a:r>
              <a:rPr lang="fr-FR" sz="1000" i="1" dirty="0" err="1">
                <a:solidFill>
                  <a:prstClr val="black"/>
                </a:solidFill>
                <a:latin typeface="Calibri"/>
              </a:rPr>
              <a:t>Zénius</a:t>
            </a:r>
            <a:r>
              <a:rPr lang="fr-FR" sz="1000" i="1" dirty="0">
                <a:solidFill>
                  <a:prstClr val="black"/>
                </a:solidFill>
                <a:latin typeface="Calibri"/>
              </a:rPr>
              <a:t> 6</a:t>
            </a:r>
            <a:r>
              <a:rPr lang="fr-FR" sz="1000" i="1" baseline="30000" dirty="0">
                <a:solidFill>
                  <a:prstClr val="black"/>
                </a:solidFill>
                <a:latin typeface="Calibri"/>
              </a:rPr>
              <a:t>ème</a:t>
            </a:r>
            <a:r>
              <a:rPr lang="fr-FR" sz="1000" i="1" dirty="0">
                <a:solidFill>
                  <a:prstClr val="black"/>
                </a:solidFill>
                <a:latin typeface="Calibri"/>
              </a:rPr>
              <a:t> , éditions Magnard (2013)</a:t>
            </a:r>
          </a:p>
        </p:txBody>
      </p:sp>
      <p:sp>
        <p:nvSpPr>
          <p:cNvPr id="2" name="Espace réservé du pied de page 1"/>
          <p:cNvSpPr>
            <a:spLocks noGrp="1"/>
          </p:cNvSpPr>
          <p:nvPr>
            <p:ph type="ftr" sz="quarter" idx="11"/>
          </p:nvPr>
        </p:nvSpPr>
        <p:spPr>
          <a:xfrm>
            <a:off x="439386" y="6291218"/>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3" name="Espace réservé du numéro de diapositive 2"/>
          <p:cNvSpPr>
            <a:spLocks noGrp="1"/>
          </p:cNvSpPr>
          <p:nvPr>
            <p:ph type="sldNum" sz="quarter" idx="12"/>
          </p:nvPr>
        </p:nvSpPr>
        <p:spPr/>
        <p:txBody>
          <a:bodyPr/>
          <a:lstStyle/>
          <a:p>
            <a:fld id="{41E2637F-F9EE-4AB0-8AC7-6F1F0F506099}"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216010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0-#ppt_w/2"/>
                                          </p:val>
                                        </p:tav>
                                        <p:tav tm="100000">
                                          <p:val>
                                            <p:strVal val="#ppt_x"/>
                                          </p:val>
                                        </p:tav>
                                      </p:tavLst>
                                    </p:anim>
                                    <p:anim calcmode="lin" valueType="num">
                                      <p:cBhvr additive="base">
                                        <p:cTn id="14" dur="500" fill="hold"/>
                                        <p:tgtEl>
                                          <p:spTgt spid="614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593766" y="188640"/>
            <a:ext cx="10664042" cy="1143000"/>
          </a:xfrm>
        </p:spPr>
        <p:txBody>
          <a:bodyPr>
            <a:normAutofit/>
          </a:bodyPr>
          <a:lstStyle/>
          <a:p>
            <a:r>
              <a:rPr lang="fr-FR" sz="3200" dirty="0">
                <a:solidFill>
                  <a:srgbClr val="FF0000"/>
                </a:solidFill>
              </a:rPr>
              <a:t>Les erreurs et incompréhensions induites par des RECETTES, le langage usuel,  etc.</a:t>
            </a:r>
          </a:p>
        </p:txBody>
      </p:sp>
      <p:pic>
        <p:nvPicPr>
          <p:cNvPr id="7170" name="Picture 2"/>
          <p:cNvPicPr>
            <a:picLocks noGrp="1" noChangeAspect="1" noChangeArrowheads="1"/>
          </p:cNvPicPr>
          <p:nvPr>
            <p:ph sz="quarter" idx="13"/>
          </p:nvPr>
        </p:nvPicPr>
        <p:blipFill>
          <a:blip r:embed="rId3" cstate="print">
            <a:lum bright="17000" contrast="35000"/>
          </a:blip>
          <a:srcRect/>
          <a:stretch>
            <a:fillRect/>
          </a:stretch>
        </p:blipFill>
        <p:spPr bwMode="auto">
          <a:xfrm>
            <a:off x="593766" y="1529931"/>
            <a:ext cx="10664042" cy="3657234"/>
          </a:xfrm>
          <a:prstGeom prst="rect">
            <a:avLst/>
          </a:prstGeom>
          <a:noFill/>
          <a:ln w="9525">
            <a:noFill/>
            <a:miter lim="800000"/>
            <a:headEnd/>
            <a:tailEnd/>
          </a:ln>
        </p:spPr>
      </p:pic>
      <p:sp>
        <p:nvSpPr>
          <p:cNvPr id="5" name="Ellipse 4"/>
          <p:cNvSpPr/>
          <p:nvPr/>
        </p:nvSpPr>
        <p:spPr>
          <a:xfrm>
            <a:off x="1345205" y="3485590"/>
            <a:ext cx="5472608"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a:endParaRPr>
          </a:p>
        </p:txBody>
      </p:sp>
      <p:sp>
        <p:nvSpPr>
          <p:cNvPr id="7" name="Rectangle 6"/>
          <p:cNvSpPr/>
          <p:nvPr/>
        </p:nvSpPr>
        <p:spPr>
          <a:xfrm>
            <a:off x="7317868" y="5665342"/>
            <a:ext cx="2664296" cy="246221"/>
          </a:xfrm>
          <a:prstGeom prst="rect">
            <a:avLst/>
          </a:prstGeom>
        </p:spPr>
        <p:txBody>
          <a:bodyPr wrap="square">
            <a:spAutoFit/>
          </a:bodyPr>
          <a:lstStyle/>
          <a:p>
            <a:pPr>
              <a:defRPr/>
            </a:pPr>
            <a:r>
              <a:rPr lang="fr-FR" sz="1000" i="1" dirty="0">
                <a:solidFill>
                  <a:prstClr val="black"/>
                </a:solidFill>
                <a:latin typeface="Calibri"/>
              </a:rPr>
              <a:t>Collection </a:t>
            </a:r>
            <a:r>
              <a:rPr lang="fr-FR" sz="1000" i="1" dirty="0" err="1">
                <a:solidFill>
                  <a:prstClr val="black"/>
                </a:solidFill>
                <a:latin typeface="Calibri"/>
              </a:rPr>
              <a:t>Zénius</a:t>
            </a:r>
            <a:r>
              <a:rPr lang="fr-FR" sz="1000" i="1" dirty="0">
                <a:solidFill>
                  <a:prstClr val="black"/>
                </a:solidFill>
                <a:latin typeface="Calibri"/>
              </a:rPr>
              <a:t> 6</a:t>
            </a:r>
            <a:r>
              <a:rPr lang="fr-FR" sz="1000" i="1" baseline="30000" dirty="0">
                <a:solidFill>
                  <a:prstClr val="black"/>
                </a:solidFill>
                <a:latin typeface="Calibri"/>
              </a:rPr>
              <a:t>ème</a:t>
            </a:r>
            <a:r>
              <a:rPr lang="fr-FR" sz="1000" i="1" dirty="0">
                <a:solidFill>
                  <a:prstClr val="black"/>
                </a:solidFill>
                <a:latin typeface="Calibri"/>
              </a:rPr>
              <a:t> , éditions Magnard (2013)</a:t>
            </a:r>
          </a:p>
        </p:txBody>
      </p:sp>
      <p:sp>
        <p:nvSpPr>
          <p:cNvPr id="2" name="Espace réservé du pied de page 1"/>
          <p:cNvSpPr>
            <a:spLocks noGrp="1"/>
          </p:cNvSpPr>
          <p:nvPr>
            <p:ph type="ftr" sz="quarter" idx="11"/>
          </p:nvPr>
        </p:nvSpPr>
        <p:spPr>
          <a:xfrm>
            <a:off x="487889" y="6233337"/>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3" name="Espace réservé du numéro de diapositive 2"/>
          <p:cNvSpPr>
            <a:spLocks noGrp="1"/>
          </p:cNvSpPr>
          <p:nvPr>
            <p:ph type="sldNum" sz="quarter" idx="12"/>
          </p:nvPr>
        </p:nvSpPr>
        <p:spPr/>
        <p:txBody>
          <a:bodyPr/>
          <a:lstStyle/>
          <a:p>
            <a:fld id="{41E2637F-F9EE-4AB0-8AC7-6F1F0F506099}" type="slidenum">
              <a:rPr lang="fr-FR" smtClean="0">
                <a:solidFill>
                  <a:prstClr val="black"/>
                </a:solidFill>
              </a:rPr>
              <a:pPr/>
              <a:t>15</a:t>
            </a:fld>
            <a:endParaRPr lang="fr-FR">
              <a:solidFill>
                <a:prstClr val="black"/>
              </a:solidFill>
            </a:endParaRPr>
          </a:p>
        </p:txBody>
      </p:sp>
    </p:spTree>
    <p:extLst>
      <p:ext uri="{BB962C8B-B14F-4D97-AF65-F5344CB8AC3E}">
        <p14:creationId xmlns:p14="http://schemas.microsoft.com/office/powerpoint/2010/main" val="308401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additive="base">
                                        <p:cTn id="13" dur="500" fill="hold"/>
                                        <p:tgtEl>
                                          <p:spTgt spid="7170"/>
                                        </p:tgtEl>
                                        <p:attrNameLst>
                                          <p:attrName>ppt_x</p:attrName>
                                        </p:attrNameLst>
                                      </p:cBhvr>
                                      <p:tavLst>
                                        <p:tav tm="0">
                                          <p:val>
                                            <p:strVal val="0-#ppt_w/2"/>
                                          </p:val>
                                        </p:tav>
                                        <p:tav tm="100000">
                                          <p:val>
                                            <p:strVal val="#ppt_x"/>
                                          </p:val>
                                        </p:tav>
                                      </p:tavLst>
                                    </p:anim>
                                    <p:anim calcmode="lin" valueType="num">
                                      <p:cBhvr additive="base">
                                        <p:cTn id="14" dur="500" fill="hold"/>
                                        <p:tgtEl>
                                          <p:spTgt spid="717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53" y="618518"/>
            <a:ext cx="11697195" cy="1162782"/>
          </a:xfrm>
        </p:spPr>
        <p:txBody>
          <a:bodyPr/>
          <a:lstStyle/>
          <a:p>
            <a:r>
              <a:rPr lang="fr-FR" dirty="0">
                <a:solidFill>
                  <a:srgbClr val="FF0000"/>
                </a:solidFill>
              </a:rPr>
              <a:t>Les erreurs et incompréhensions induites par des RECETTES, le langage usuel,  etc.</a:t>
            </a:r>
          </a:p>
        </p:txBody>
      </p:sp>
      <p:sp>
        <p:nvSpPr>
          <p:cNvPr id="3" name="Espace réservé du contenu 2"/>
          <p:cNvSpPr>
            <a:spLocks noGrp="1"/>
          </p:cNvSpPr>
          <p:nvPr>
            <p:ph sz="quarter" idx="13"/>
          </p:nvPr>
        </p:nvSpPr>
        <p:spPr/>
        <p:txBody>
          <a:bodyPr/>
          <a:lstStyle/>
          <a:p>
            <a:r>
              <a:rPr lang="fr-FR" cap="none" dirty="0"/>
              <a:t>La façon de lire et dire les nombres décimaux : 3,8 </a:t>
            </a:r>
            <a:r>
              <a:rPr lang="fr-FR" cap="none" dirty="0">
                <a:solidFill>
                  <a:srgbClr val="FF0000"/>
                </a:solidFill>
              </a:rPr>
              <a:t>trois</a:t>
            </a:r>
            <a:r>
              <a:rPr lang="fr-FR" cap="none" dirty="0"/>
              <a:t> virgule </a:t>
            </a:r>
            <a:r>
              <a:rPr lang="fr-FR" cap="none" dirty="0">
                <a:solidFill>
                  <a:srgbClr val="00B050"/>
                </a:solidFill>
              </a:rPr>
              <a:t>huit</a:t>
            </a:r>
            <a:r>
              <a:rPr lang="fr-FR" cap="none" dirty="0"/>
              <a:t> </a:t>
            </a:r>
          </a:p>
          <a:p>
            <a:r>
              <a:rPr lang="fr-FR" cap="none" dirty="0"/>
              <a:t>L’utilisation des écritures décimales dans la vie courante (usage social taille, prix, masse, etc.)  Et les formulations utilisées :  7h55 ou 8€ 47</a:t>
            </a:r>
          </a:p>
          <a:p>
            <a:pPr marL="0" indent="0">
              <a:buNone/>
            </a:pPr>
            <a:r>
              <a:rPr lang="fr-FR" cap="none" dirty="0"/>
              <a:t>Cette entrée représente un réel risque d'incompréhension. D’où son abandon. </a:t>
            </a:r>
          </a:p>
          <a:p>
            <a:pPr marL="0" indent="0">
              <a:buNone/>
            </a:pPr>
            <a:endParaRPr lang="fr-FR" dirty="0"/>
          </a:p>
          <a:p>
            <a:endParaRPr lang="fr-FR" dirty="0"/>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val="3178771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23992" y="1787856"/>
            <a:ext cx="4474840" cy="4377447"/>
          </a:xfrm>
        </p:spPr>
        <p:txBody>
          <a:bodyPr>
            <a:normAutofit/>
          </a:bodyPr>
          <a:lstStyle/>
          <a:p>
            <a:r>
              <a:rPr lang="fr-FR" sz="2000" dirty="0"/>
              <a:t>J’ai aligné les virgules…</a:t>
            </a:r>
            <a:br>
              <a:rPr lang="fr-FR" sz="2000" dirty="0"/>
            </a:br>
            <a:br>
              <a:rPr lang="fr-FR" sz="2000" dirty="0"/>
            </a:br>
            <a:r>
              <a:rPr lang="fr-FR" sz="2000" dirty="0"/>
              <a:t>J’ai fait comme s’il y avait un zéro…</a:t>
            </a:r>
            <a:br>
              <a:rPr lang="fr-FR" sz="2000" dirty="0"/>
            </a:br>
            <a:br>
              <a:rPr lang="fr-FR" sz="2000" dirty="0"/>
            </a:br>
            <a:r>
              <a:rPr lang="fr-FR" sz="2000" dirty="0"/>
              <a:t>J’ai rajouté deux zéros…</a:t>
            </a:r>
            <a:br>
              <a:rPr lang="fr-FR" sz="2000" dirty="0"/>
            </a:br>
            <a:br>
              <a:rPr lang="fr-FR" sz="2000" dirty="0"/>
            </a:br>
            <a:r>
              <a:rPr lang="fr-FR" sz="2000" dirty="0"/>
              <a:t>(J’ai appris comme ça.)</a:t>
            </a:r>
            <a:br>
              <a:rPr lang="fr-FR" sz="2000" dirty="0"/>
            </a:br>
            <a:br>
              <a:rPr lang="fr-FR" sz="2000" dirty="0"/>
            </a:br>
            <a:r>
              <a:rPr lang="fr-FR" sz="2000" dirty="0"/>
              <a:t>Dès qu’on passe au deuxième nombre, on ajoute deux zéros…</a:t>
            </a:r>
            <a:br>
              <a:rPr lang="fr-FR" sz="2000" dirty="0"/>
            </a:br>
            <a:br>
              <a:rPr lang="fr-FR" sz="2000" dirty="0"/>
            </a:br>
            <a:br>
              <a:rPr lang="fr-FR" sz="2000" dirty="0"/>
            </a:br>
            <a:endParaRPr lang="fr-FR" sz="2000" dirty="0"/>
          </a:p>
        </p:txBody>
      </p:sp>
      <p:pic>
        <p:nvPicPr>
          <p:cNvPr id="4" name="Espace réservé du contenu 3">
            <a:hlinkClick r:id="rId2" action="ppaction://hlinkfile"/>
          </p:cNvPr>
          <p:cNvPicPr>
            <a:picLocks noGrp="1"/>
          </p:cNvPicPr>
          <p:nvPr>
            <p:ph sz="quarter" idx="13"/>
          </p:nvPr>
        </p:nvPicPr>
        <p:blipFill>
          <a:blip r:embed="rId3" cstate="print"/>
          <a:srcRect/>
          <a:stretch>
            <a:fillRect/>
          </a:stretch>
        </p:blipFill>
        <p:spPr bwMode="auto">
          <a:xfrm>
            <a:off x="2178472" y="2209189"/>
            <a:ext cx="3154391" cy="2723012"/>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375612" y="3570695"/>
            <a:ext cx="1295400" cy="1498600"/>
          </a:xfrm>
          <a:prstGeom prst="rect">
            <a:avLst/>
          </a:prstGeom>
          <a:noFill/>
          <a:ln w="9525">
            <a:noFill/>
            <a:miter lim="800000"/>
            <a:headEnd/>
            <a:tailEnd/>
          </a:ln>
        </p:spPr>
      </p:pic>
      <p:pic>
        <p:nvPicPr>
          <p:cNvPr id="6" name="Image 5">
            <a:hlinkClick r:id="rId5" action="ppaction://hlinkfile"/>
          </p:cNvPr>
          <p:cNvPicPr/>
          <p:nvPr/>
        </p:nvPicPr>
        <p:blipFill>
          <a:blip r:embed="rId6" cstate="print"/>
          <a:srcRect/>
          <a:stretch>
            <a:fillRect/>
          </a:stretch>
        </p:blipFill>
        <p:spPr bwMode="auto">
          <a:xfrm>
            <a:off x="8261412" y="5520883"/>
            <a:ext cx="1152128" cy="909918"/>
          </a:xfrm>
          <a:prstGeom prst="rect">
            <a:avLst/>
          </a:prstGeom>
          <a:noFill/>
          <a:ln w="9525">
            <a:noFill/>
            <a:miter lim="800000"/>
            <a:headEnd/>
            <a:tailEnd/>
          </a:ln>
        </p:spPr>
      </p:pic>
      <p:sp>
        <p:nvSpPr>
          <p:cNvPr id="11" name="ZoneTexte 10"/>
          <p:cNvSpPr txBox="1"/>
          <p:nvPr/>
        </p:nvSpPr>
        <p:spPr>
          <a:xfrm>
            <a:off x="642880" y="479946"/>
            <a:ext cx="11206741" cy="646331"/>
          </a:xfrm>
          <a:prstGeom prst="rect">
            <a:avLst/>
          </a:prstGeom>
          <a:noFill/>
        </p:spPr>
        <p:txBody>
          <a:bodyPr wrap="square" rtlCol="0">
            <a:spAutoFit/>
          </a:bodyPr>
          <a:lstStyle/>
          <a:p>
            <a:pPr algn="ctr"/>
            <a:r>
              <a:rPr lang="fr-FR" dirty="0">
                <a:solidFill>
                  <a:srgbClr val="FF0000"/>
                </a:solidFill>
              </a:rPr>
              <a:t>DE CE QUE CELA PEUT EN COÛTER…</a:t>
            </a:r>
          </a:p>
          <a:p>
            <a:pPr algn="ctr"/>
            <a:r>
              <a:rPr lang="fr-FR" dirty="0">
                <a:solidFill>
                  <a:srgbClr val="FF0000"/>
                </a:solidFill>
              </a:rPr>
              <a:t>OU COMMENT LA NON-CONSTRUCTION DU SENS PRODUIT DU NON-SENS</a:t>
            </a:r>
          </a:p>
        </p:txBody>
      </p:sp>
      <p:sp>
        <p:nvSpPr>
          <p:cNvPr id="3" name="Espace réservé du pied de page 2"/>
          <p:cNvSpPr>
            <a:spLocks noGrp="1"/>
          </p:cNvSpPr>
          <p:nvPr>
            <p:ph type="ftr" sz="quarter" idx="11"/>
          </p:nvPr>
        </p:nvSpPr>
        <p:spPr>
          <a:xfrm>
            <a:off x="224842" y="6223975"/>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17</a:t>
            </a:fld>
            <a:endParaRPr lang="fr-FR">
              <a:solidFill>
                <a:prstClr val="black"/>
              </a:solidFill>
            </a:endParaRPr>
          </a:p>
        </p:txBody>
      </p:sp>
    </p:spTree>
    <p:extLst>
      <p:ext uri="{BB962C8B-B14F-4D97-AF65-F5344CB8AC3E}">
        <p14:creationId xmlns:p14="http://schemas.microsoft.com/office/powerpoint/2010/main" val="327685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Ruptures qui existent entre les nombres entiers et les nombres décimaux </a:t>
            </a:r>
          </a:p>
        </p:txBody>
      </p:sp>
      <p:sp>
        <p:nvSpPr>
          <p:cNvPr id="3" name="Espace réservé du contenu 2"/>
          <p:cNvSpPr>
            <a:spLocks noGrp="1"/>
          </p:cNvSpPr>
          <p:nvPr>
            <p:ph sz="quarter" idx="13"/>
          </p:nvPr>
        </p:nvSpPr>
        <p:spPr/>
        <p:txBody>
          <a:bodyPr>
            <a:normAutofit fontScale="85000" lnSpcReduction="10000"/>
          </a:bodyPr>
          <a:lstStyle/>
          <a:p>
            <a:r>
              <a:rPr lang="fr-FR" cap="none" dirty="0"/>
              <a:t>Les nombres décimaux s’étendent au-delà des nombres entiers qui servent à dénombrer des collections d’objets ; </a:t>
            </a:r>
          </a:p>
          <a:p>
            <a:r>
              <a:rPr lang="fr-FR" cap="none" dirty="0"/>
              <a:t>L’unité devient une entité que l’on peut partager ; </a:t>
            </a:r>
          </a:p>
          <a:p>
            <a:r>
              <a:rPr lang="fr-FR" cap="none" dirty="0"/>
              <a:t>On ne peut pas parler </a:t>
            </a:r>
            <a:r>
              <a:rPr lang="fr-FR" cap="none" dirty="0">
                <a:solidFill>
                  <a:srgbClr val="FF0000"/>
                </a:solidFill>
              </a:rPr>
              <a:t>du </a:t>
            </a:r>
            <a:r>
              <a:rPr lang="fr-FR" cap="none" dirty="0"/>
              <a:t>successeur d’un nombre décimal, </a:t>
            </a:r>
            <a:r>
              <a:rPr lang="fr-FR" cap="none" dirty="0">
                <a:solidFill>
                  <a:srgbClr val="FF0000"/>
                </a:solidFill>
              </a:rPr>
              <a:t>du</a:t>
            </a:r>
            <a:r>
              <a:rPr lang="fr-FR" cap="none" dirty="0"/>
              <a:t> prédécesseur….</a:t>
            </a:r>
          </a:p>
          <a:p>
            <a:r>
              <a:rPr lang="fr-FR" cap="none" dirty="0"/>
              <a:t>Lorsqu’on compare deux nombres décimaux, celui dont l’écriture à virgule s’écrit avec le plus de chiffres n’est pas nécessairement le plus grand ; </a:t>
            </a:r>
          </a:p>
          <a:p>
            <a:r>
              <a:rPr lang="fr-FR" cap="none" dirty="0"/>
              <a:t>Entre deux nombres décimaux on peut intercaler une infinité d’autres nombres décimaux ; </a:t>
            </a:r>
          </a:p>
          <a:p>
            <a:r>
              <a:rPr lang="fr-FR" cap="none" dirty="0"/>
              <a:t>La multiplication d’un nombre décimal par un nombre décimal ne peut plus être conçue comme une addition itérée ; </a:t>
            </a:r>
          </a:p>
          <a:p>
            <a:r>
              <a:rPr lang="fr-FR" cap="none" dirty="0"/>
              <a:t>Lorsqu’on multiplie un nombre par un nombre décimal on n’obtient pas toujours un nombre plus grand que le nombre de départ (4 x 0,7 = 2,8 et 2,8 est inférieur à 4)… </a:t>
            </a:r>
          </a:p>
          <a:p>
            <a:endParaRPr lang="fr-FR" dirty="0"/>
          </a:p>
          <a:p>
            <a:pPr marL="0" indent="0">
              <a:buNone/>
            </a:pPr>
            <a:endParaRPr lang="fr-FR" dirty="0"/>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18</a:t>
            </a:fld>
            <a:endParaRPr lang="fr-FR">
              <a:solidFill>
                <a:prstClr val="black"/>
              </a:solidFill>
            </a:endParaRPr>
          </a:p>
        </p:txBody>
      </p:sp>
    </p:spTree>
    <p:extLst>
      <p:ext uri="{BB962C8B-B14F-4D97-AF65-F5344CB8AC3E}">
        <p14:creationId xmlns:p14="http://schemas.microsoft.com/office/powerpoint/2010/main" val="3451230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8874" y="250383"/>
            <a:ext cx="10364451" cy="699644"/>
          </a:xfrm>
        </p:spPr>
        <p:txBody>
          <a:bodyPr/>
          <a:lstStyle/>
          <a:p>
            <a:r>
              <a:rPr lang="fr-FR" dirty="0"/>
              <a:t>Points de vigilance, les incontournables</a:t>
            </a:r>
          </a:p>
        </p:txBody>
      </p:sp>
      <p:sp>
        <p:nvSpPr>
          <p:cNvPr id="3" name="Espace réservé du contenu 2"/>
          <p:cNvSpPr>
            <a:spLocks noGrp="1"/>
          </p:cNvSpPr>
          <p:nvPr>
            <p:ph sz="quarter" idx="13"/>
          </p:nvPr>
        </p:nvSpPr>
        <p:spPr>
          <a:xfrm>
            <a:off x="320633" y="1187532"/>
            <a:ext cx="11741931" cy="5670468"/>
          </a:xfrm>
          <a:prstGeom prst="rect">
            <a:avLst/>
          </a:prstGeom>
        </p:spPr>
        <p:txBody>
          <a:bodyPr>
            <a:normAutofit/>
          </a:bodyPr>
          <a:lstStyle/>
          <a:p>
            <a:pPr>
              <a:buNone/>
            </a:pPr>
            <a:r>
              <a:rPr lang="fr-FR" sz="2400" cap="none" dirty="0"/>
              <a:t>Apprendre aux élèves à effectuer des opérations, à convertir, à comparer des nombres, à passer de l’écriture décimale aux fractions décimales …</a:t>
            </a:r>
          </a:p>
          <a:p>
            <a:pPr>
              <a:buNone/>
            </a:pPr>
            <a:r>
              <a:rPr lang="fr-FR" sz="2400" cap="none" dirty="0">
                <a:solidFill>
                  <a:srgbClr val="FF0000"/>
                </a:solidFill>
              </a:rPr>
              <a:t>de façon </a:t>
            </a:r>
            <a:r>
              <a:rPr lang="fr-FR" sz="2400" b="1" cap="none" dirty="0">
                <a:solidFill>
                  <a:srgbClr val="FF0000"/>
                </a:solidFill>
              </a:rPr>
              <a:t>justifiée, cohérente et stable dans le temps,</a:t>
            </a:r>
            <a:r>
              <a:rPr lang="fr-FR" sz="2400" b="1" cap="none" dirty="0"/>
              <a:t> </a:t>
            </a:r>
          </a:p>
          <a:p>
            <a:pPr>
              <a:buNone/>
            </a:pPr>
            <a:r>
              <a:rPr lang="fr-FR" sz="2400" cap="none" dirty="0"/>
              <a:t>en s’appuyant </a:t>
            </a:r>
            <a:r>
              <a:rPr lang="fr-FR" sz="2400" cap="none" dirty="0">
                <a:solidFill>
                  <a:srgbClr val="00B050"/>
                </a:solidFill>
              </a:rPr>
              <a:t>uniquement sur la compréhension du système de position fondé sur 2 principes </a:t>
            </a:r>
            <a:r>
              <a:rPr lang="fr-FR" sz="2400" cap="none" dirty="0"/>
              <a:t>:</a:t>
            </a:r>
          </a:p>
          <a:p>
            <a:pPr>
              <a:buFontTx/>
              <a:buChar char="-"/>
            </a:pPr>
            <a:r>
              <a:rPr lang="fr-FR" sz="2400" b="1" cap="none" dirty="0"/>
              <a:t>Le principe de position </a:t>
            </a:r>
            <a:r>
              <a:rPr lang="fr-FR" sz="2400" cap="none" dirty="0"/>
              <a:t>(2 n’a pas la même valeur dans les nombres 233 et 323)</a:t>
            </a:r>
          </a:p>
          <a:p>
            <a:pPr>
              <a:buFontTx/>
              <a:buChar char="-"/>
            </a:pPr>
            <a:r>
              <a:rPr lang="fr-FR" sz="2400" b="1" cap="none" dirty="0"/>
              <a:t>Le principe du rapport de 10 entre les différentes unités </a:t>
            </a:r>
            <a:r>
              <a:rPr lang="fr-FR" sz="2400" cap="none" dirty="0"/>
              <a:t>(dans 233, le 2 a une valeur 10 fois plus grande que dans 323)</a:t>
            </a:r>
          </a:p>
          <a:p>
            <a:pPr marL="0" indent="0">
              <a:buNone/>
            </a:pPr>
            <a:r>
              <a:rPr lang="fr-FR" sz="1700" i="1" cap="none" dirty="0"/>
              <a:t>L’un alimentant l’autre (</a:t>
            </a:r>
            <a:r>
              <a:rPr lang="fr-FR" sz="1700" i="1" cap="none" dirty="0">
                <a:solidFill>
                  <a:srgbClr val="FF0000"/>
                </a:solidFill>
              </a:rPr>
              <a:t>et sans jamais ajouter de zéros ni de virgule </a:t>
            </a:r>
            <a:r>
              <a:rPr lang="fr-FR" sz="1700" i="1" cap="none" dirty="0"/>
              <a:t>)</a:t>
            </a:r>
          </a:p>
          <a:p>
            <a:pPr>
              <a:buFontTx/>
              <a:buChar char="-"/>
            </a:pPr>
            <a:endParaRPr lang="fr-FR" sz="2400" cap="none" dirty="0"/>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val="117066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1238858"/>
          </a:xfrm>
        </p:spPr>
        <p:txBody>
          <a:bodyPr>
            <a:normAutofit/>
          </a:bodyPr>
          <a:lstStyle/>
          <a:p>
            <a:r>
              <a:rPr lang="fr-FR" dirty="0"/>
              <a:t>1.LES DOCUMENTS D'Accompagnement :  Un plan commun </a:t>
            </a:r>
            <a:endParaRPr lang="fr-FR" sz="2000" dirty="0"/>
          </a:p>
        </p:txBody>
      </p:sp>
      <p:sp>
        <p:nvSpPr>
          <p:cNvPr id="3" name="Espace réservé du contenu 2"/>
          <p:cNvSpPr>
            <a:spLocks noGrp="1"/>
          </p:cNvSpPr>
          <p:nvPr>
            <p:ph sz="quarter" idx="13"/>
          </p:nvPr>
        </p:nvSpPr>
        <p:spPr>
          <a:xfrm>
            <a:off x="600075" y="2014538"/>
            <a:ext cx="10678151" cy="3776661"/>
          </a:xfrm>
        </p:spPr>
        <p:txBody>
          <a:bodyPr>
            <a:normAutofit/>
          </a:bodyPr>
          <a:lstStyle/>
          <a:p>
            <a:r>
              <a:rPr lang="fr-FR" cap="none" dirty="0">
                <a:latin typeface="Times New Roman" panose="02020603050405020304" pitchFamily="18" charset="0"/>
                <a:cs typeface="Times New Roman" panose="02020603050405020304" pitchFamily="18" charset="0"/>
              </a:rPr>
              <a:t>Introduction                                                                                                     </a:t>
            </a:r>
          </a:p>
          <a:p>
            <a:r>
              <a:rPr lang="fr-FR" cap="none" dirty="0">
                <a:latin typeface="Times New Roman" panose="02020603050405020304" pitchFamily="18" charset="0"/>
                <a:cs typeface="Times New Roman" panose="02020603050405020304" pitchFamily="18" charset="0"/>
              </a:rPr>
              <a:t>Objectifs                                                               </a:t>
            </a:r>
          </a:p>
          <a:p>
            <a:r>
              <a:rPr lang="fr-FR" cap="none" dirty="0">
                <a:latin typeface="Times New Roman" panose="02020603050405020304" pitchFamily="18" charset="0"/>
                <a:cs typeface="Times New Roman" panose="02020603050405020304" pitchFamily="18" charset="0"/>
              </a:rPr>
              <a:t>Progressivité  des apprentissages </a:t>
            </a:r>
          </a:p>
          <a:p>
            <a:r>
              <a:rPr lang="fr-FR" cap="none" dirty="0">
                <a:latin typeface="Times New Roman" panose="02020603050405020304" pitchFamily="18" charset="0"/>
                <a:cs typeface="Times New Roman" panose="02020603050405020304" pitchFamily="18" charset="0"/>
              </a:rPr>
              <a:t>Stratégies d’enseignement (éléments pouvant servir pour enseigner) </a:t>
            </a:r>
          </a:p>
          <a:p>
            <a:r>
              <a:rPr lang="fr-FR" cap="none" dirty="0">
                <a:latin typeface="Times New Roman" panose="02020603050405020304" pitchFamily="18" charset="0"/>
                <a:cs typeface="Times New Roman" panose="02020603050405020304" pitchFamily="18" charset="0"/>
              </a:rPr>
              <a:t>Exemples de situation d’apprentissage. </a:t>
            </a:r>
          </a:p>
          <a:p>
            <a:pPr marL="0" indent="0">
              <a:buNone/>
            </a:pPr>
            <a:r>
              <a:rPr lang="fr-FR" i="1" cap="none" dirty="0">
                <a:solidFill>
                  <a:srgbClr val="FF0000"/>
                </a:solidFill>
                <a:latin typeface="Times New Roman" panose="02020603050405020304" pitchFamily="18" charset="0"/>
                <a:cs typeface="Times New Roman" panose="02020603050405020304" pitchFamily="18" charset="0"/>
              </a:rPr>
              <a:t>Une volonté de produire des documents d’accompagnement accessibles à tout PE.</a:t>
            </a:r>
            <a:br>
              <a:rPr lang="fr-FR" i="1" cap="none" dirty="0">
                <a:solidFill>
                  <a:srgbClr val="FF0000"/>
                </a:solidFill>
                <a:latin typeface="Times New Roman" panose="02020603050405020304" pitchFamily="18" charset="0"/>
                <a:cs typeface="Times New Roman" panose="02020603050405020304" pitchFamily="18" charset="0"/>
              </a:rPr>
            </a:br>
            <a:endParaRPr lang="fr-FR" i="1" cap="none" dirty="0">
              <a:solidFill>
                <a:srgbClr val="FF0000"/>
              </a:solidFill>
              <a:latin typeface="Times New Roman" panose="02020603050405020304" pitchFamily="18" charset="0"/>
              <a:cs typeface="Times New Roman" panose="02020603050405020304" pitchFamily="18" charset="0"/>
            </a:endParaRPr>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2</a:t>
            </a:fld>
            <a:endParaRPr lang="fr-FR">
              <a:solidFill>
                <a:prstClr val="black"/>
              </a:solidFill>
            </a:endParaRPr>
          </a:p>
        </p:txBody>
      </p:sp>
    </p:spTree>
    <p:extLst>
      <p:ext uri="{BB962C8B-B14F-4D97-AF65-F5344CB8AC3E}">
        <p14:creationId xmlns:p14="http://schemas.microsoft.com/office/powerpoint/2010/main" val="342032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25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5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605642" y="260648"/>
            <a:ext cx="11044052" cy="634082"/>
          </a:xfrm>
        </p:spPr>
        <p:txBody>
          <a:bodyPr>
            <a:normAutofit fontScale="90000"/>
          </a:bodyPr>
          <a:lstStyle/>
          <a:p>
            <a:r>
              <a:rPr lang="fr-FR" sz="2800" dirty="0"/>
              <a:t>PENSER l’enseignement des maths comme un système cohérent et pérenne dans le temps : </a:t>
            </a:r>
            <a:r>
              <a:rPr lang="fr-FR" sz="2800" dirty="0">
                <a:solidFill>
                  <a:srgbClr val="FF0000"/>
                </a:solidFill>
              </a:rPr>
              <a:t>Multiplier un nombre entier par 10</a:t>
            </a:r>
          </a:p>
        </p:txBody>
      </p:sp>
      <p:sp>
        <p:nvSpPr>
          <p:cNvPr id="8" name="ZoneTexte 7"/>
          <p:cNvSpPr txBox="1"/>
          <p:nvPr/>
        </p:nvSpPr>
        <p:spPr>
          <a:xfrm>
            <a:off x="237507" y="1209526"/>
            <a:ext cx="11008426" cy="923330"/>
          </a:xfrm>
          <a:prstGeom prst="rect">
            <a:avLst/>
          </a:prstGeom>
          <a:noFill/>
        </p:spPr>
        <p:txBody>
          <a:bodyPr wrap="square" rtlCol="0">
            <a:spAutoFit/>
          </a:bodyPr>
          <a:lstStyle/>
          <a:p>
            <a:pPr>
              <a:defRPr/>
            </a:pPr>
            <a:r>
              <a:rPr lang="fr-FR" kern="0" dirty="0">
                <a:solidFill>
                  <a:sysClr val="windowText" lastClr="000000"/>
                </a:solidFill>
              </a:rPr>
              <a:t>Utiliser la même règle de multiplication par 10 (100 et 1000) avec les entiers et les nombres décimaux : </a:t>
            </a:r>
            <a:r>
              <a:rPr lang="fr-FR" kern="0" dirty="0">
                <a:solidFill>
                  <a:srgbClr val="FF0000"/>
                </a:solidFill>
              </a:rPr>
              <a:t>Multiplier par 10, c’est donner à chacun des chiffres une valeur 10 fois plus grande.</a:t>
            </a:r>
          </a:p>
          <a:p>
            <a:pPr>
              <a:defRPr/>
            </a:pPr>
            <a:r>
              <a:rPr lang="fr-FR" kern="0" dirty="0">
                <a:solidFill>
                  <a:sysClr val="windowText" lastClr="000000"/>
                </a:solidFill>
              </a:rPr>
              <a:t> </a:t>
            </a:r>
          </a:p>
        </p:txBody>
      </p:sp>
      <p:sp>
        <p:nvSpPr>
          <p:cNvPr id="10" name="ZoneTexte 9"/>
          <p:cNvSpPr txBox="1"/>
          <p:nvPr/>
        </p:nvSpPr>
        <p:spPr>
          <a:xfrm>
            <a:off x="1474876" y="1896257"/>
            <a:ext cx="5904656" cy="1477328"/>
          </a:xfrm>
          <a:prstGeom prst="rect">
            <a:avLst/>
          </a:prstGeom>
          <a:noFill/>
        </p:spPr>
        <p:txBody>
          <a:bodyPr wrap="square" rtlCol="0">
            <a:spAutoFit/>
          </a:bodyPr>
          <a:lstStyle/>
          <a:p>
            <a:pPr>
              <a:defRPr/>
            </a:pPr>
            <a:r>
              <a:rPr lang="fr-FR" u="sng" kern="0" dirty="0">
                <a:solidFill>
                  <a:sysClr val="windowText" lastClr="000000"/>
                </a:solidFill>
              </a:rPr>
              <a:t>Au cycle 2 </a:t>
            </a:r>
            <a:r>
              <a:rPr lang="fr-FR" kern="0" dirty="0">
                <a:solidFill>
                  <a:sysClr val="windowText" lastClr="000000"/>
                </a:solidFill>
              </a:rPr>
              <a:t>: 13 × 10</a:t>
            </a:r>
          </a:p>
          <a:p>
            <a:pPr>
              <a:defRPr/>
            </a:pPr>
            <a:r>
              <a:rPr lang="fr-FR" kern="0" dirty="0">
                <a:solidFill>
                  <a:sysClr val="windowText" lastClr="000000"/>
                </a:solidFill>
              </a:rPr>
              <a:t>13 c’est 1 dizaine et 3 unités</a:t>
            </a:r>
          </a:p>
          <a:p>
            <a:pPr>
              <a:defRPr/>
            </a:pPr>
            <a:r>
              <a:rPr lang="fr-FR" kern="0" dirty="0">
                <a:solidFill>
                  <a:sysClr val="windowText" lastClr="000000"/>
                </a:solidFill>
              </a:rPr>
              <a:t> 13 × 10, c’est 10 dizaines et 30 unités</a:t>
            </a:r>
          </a:p>
          <a:p>
            <a:pPr>
              <a:defRPr/>
            </a:pPr>
            <a:r>
              <a:rPr lang="fr-FR" b="1" kern="0" dirty="0">
                <a:solidFill>
                  <a:srgbClr val="00B050"/>
                </a:solidFill>
              </a:rPr>
              <a:t>10 dizaines = 1 centaine </a:t>
            </a:r>
            <a:r>
              <a:rPr lang="fr-FR" kern="0" dirty="0">
                <a:solidFill>
                  <a:sysClr val="windowText" lastClr="000000"/>
                </a:solidFill>
              </a:rPr>
              <a:t>et </a:t>
            </a:r>
            <a:r>
              <a:rPr lang="fr-FR" b="1" kern="0" dirty="0">
                <a:solidFill>
                  <a:srgbClr val="00B050"/>
                </a:solidFill>
              </a:rPr>
              <a:t>30 unités = 3 dizaines</a:t>
            </a:r>
          </a:p>
          <a:p>
            <a:pPr>
              <a:defRPr/>
            </a:pPr>
            <a:r>
              <a:rPr lang="fr-FR" kern="0" dirty="0">
                <a:solidFill>
                  <a:sysClr val="windowText" lastClr="000000"/>
                </a:solidFill>
              </a:rPr>
              <a:t>Donc  13 × 10 = 130 </a:t>
            </a:r>
          </a:p>
        </p:txBody>
      </p:sp>
      <p:sp>
        <p:nvSpPr>
          <p:cNvPr id="11" name="Rectangle 10"/>
          <p:cNvSpPr/>
          <p:nvPr/>
        </p:nvSpPr>
        <p:spPr>
          <a:xfrm>
            <a:off x="1327285" y="3450368"/>
            <a:ext cx="7056784" cy="2031325"/>
          </a:xfrm>
          <a:prstGeom prst="rect">
            <a:avLst/>
          </a:prstGeom>
        </p:spPr>
        <p:txBody>
          <a:bodyPr wrap="square">
            <a:spAutoFit/>
          </a:bodyPr>
          <a:lstStyle/>
          <a:p>
            <a:pPr>
              <a:defRPr/>
            </a:pPr>
            <a:r>
              <a:rPr lang="fr-FR" u="sng" kern="0" dirty="0">
                <a:solidFill>
                  <a:sysClr val="windowText" lastClr="000000"/>
                </a:solidFill>
              </a:rPr>
              <a:t>Au cycle 3 </a:t>
            </a:r>
            <a:r>
              <a:rPr lang="fr-FR" kern="0" dirty="0">
                <a:solidFill>
                  <a:sysClr val="windowText" lastClr="000000"/>
                </a:solidFill>
              </a:rPr>
              <a:t>: 13,7 × 10</a:t>
            </a:r>
          </a:p>
          <a:p>
            <a:pPr>
              <a:defRPr/>
            </a:pPr>
            <a:r>
              <a:rPr lang="fr-FR" kern="0" dirty="0">
                <a:solidFill>
                  <a:sysClr val="windowText" lastClr="000000"/>
                </a:solidFill>
              </a:rPr>
              <a:t>13,7 c’est 1 dizaine 3 unités et 7 dixièmes</a:t>
            </a:r>
          </a:p>
          <a:p>
            <a:pPr>
              <a:defRPr/>
            </a:pPr>
            <a:r>
              <a:rPr lang="fr-FR" kern="0" dirty="0">
                <a:solidFill>
                  <a:sysClr val="windowText" lastClr="000000"/>
                </a:solidFill>
              </a:rPr>
              <a:t> 13,7 × 10, c’est </a:t>
            </a:r>
          </a:p>
          <a:p>
            <a:pPr>
              <a:defRPr/>
            </a:pPr>
            <a:r>
              <a:rPr lang="fr-FR" kern="0" dirty="0">
                <a:solidFill>
                  <a:sysClr val="windowText" lastClr="000000"/>
                </a:solidFill>
              </a:rPr>
              <a:t>10 dizaines, 30 unités, 70 dixièmes</a:t>
            </a:r>
          </a:p>
          <a:p>
            <a:pPr>
              <a:defRPr/>
            </a:pPr>
            <a:r>
              <a:rPr lang="fr-FR" b="1" kern="0" dirty="0">
                <a:solidFill>
                  <a:srgbClr val="00B050"/>
                </a:solidFill>
              </a:rPr>
              <a:t>10 dizaines = 1 centaine </a:t>
            </a:r>
            <a:r>
              <a:rPr lang="fr-FR" kern="0" dirty="0">
                <a:solidFill>
                  <a:sysClr val="windowText" lastClr="000000"/>
                </a:solidFill>
              </a:rPr>
              <a:t>; </a:t>
            </a:r>
            <a:r>
              <a:rPr lang="fr-FR" b="1" kern="0" dirty="0">
                <a:solidFill>
                  <a:srgbClr val="00B050"/>
                </a:solidFill>
              </a:rPr>
              <a:t>30 unités = 3 dizaines </a:t>
            </a:r>
            <a:r>
              <a:rPr lang="fr-FR" kern="0" dirty="0">
                <a:solidFill>
                  <a:sysClr val="windowText" lastClr="000000"/>
                </a:solidFill>
              </a:rPr>
              <a:t>et </a:t>
            </a:r>
            <a:r>
              <a:rPr lang="fr-FR" b="1" kern="0" dirty="0">
                <a:solidFill>
                  <a:srgbClr val="00B050"/>
                </a:solidFill>
              </a:rPr>
              <a:t>70 dixièmes = 7 unités</a:t>
            </a:r>
          </a:p>
          <a:p>
            <a:pPr>
              <a:defRPr/>
            </a:pPr>
            <a:r>
              <a:rPr lang="fr-FR" kern="0" dirty="0">
                <a:solidFill>
                  <a:sysClr val="windowText" lastClr="000000"/>
                </a:solidFill>
              </a:rPr>
              <a:t>Donc 13,7 × 10 = 137</a:t>
            </a:r>
          </a:p>
        </p:txBody>
      </p:sp>
      <p:sp>
        <p:nvSpPr>
          <p:cNvPr id="9" name="Flèche vers le bas 8"/>
          <p:cNvSpPr/>
          <p:nvPr/>
        </p:nvSpPr>
        <p:spPr>
          <a:xfrm>
            <a:off x="955456" y="2132856"/>
            <a:ext cx="216024" cy="3456384"/>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kern="0">
              <a:solidFill>
                <a:sysClr val="windowText" lastClr="000000"/>
              </a:solidFill>
            </a:endParaRPr>
          </a:p>
        </p:txBody>
      </p:sp>
      <p:cxnSp>
        <p:nvCxnSpPr>
          <p:cNvPr id="3" name="Connecteur droit avec flèche 2"/>
          <p:cNvCxnSpPr/>
          <p:nvPr/>
        </p:nvCxnSpPr>
        <p:spPr>
          <a:xfrm flipV="1">
            <a:off x="5011299" y="2447652"/>
            <a:ext cx="3914337" cy="2018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8949738" y="2060554"/>
            <a:ext cx="3014144" cy="923330"/>
          </a:xfrm>
          <a:prstGeom prst="rect">
            <a:avLst/>
          </a:prstGeom>
          <a:noFill/>
        </p:spPr>
        <p:txBody>
          <a:bodyPr wrap="square" rtlCol="0">
            <a:spAutoFit/>
          </a:bodyPr>
          <a:lstStyle/>
          <a:p>
            <a:r>
              <a:rPr lang="fr-FR" dirty="0">
                <a:solidFill>
                  <a:prstClr val="black"/>
                </a:solidFill>
              </a:rPr>
              <a:t>Il est important de ne pas construire ni alimenter l’idée que la virgule se déplace!</a:t>
            </a:r>
          </a:p>
        </p:txBody>
      </p:sp>
      <p:cxnSp>
        <p:nvCxnSpPr>
          <p:cNvPr id="7" name="Connecteur droit avec flèche 6"/>
          <p:cNvCxnSpPr/>
          <p:nvPr/>
        </p:nvCxnSpPr>
        <p:spPr>
          <a:xfrm>
            <a:off x="9704090" y="2983884"/>
            <a:ext cx="0" cy="1155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a:hlinkClick r:id="rId3" action="ppaction://hlinkfile"/>
          </p:cNvPr>
          <p:cNvSpPr txBox="1"/>
          <p:nvPr/>
        </p:nvSpPr>
        <p:spPr>
          <a:xfrm>
            <a:off x="8993434" y="4868836"/>
            <a:ext cx="2921061" cy="369332"/>
          </a:xfrm>
          <a:prstGeom prst="rect">
            <a:avLst/>
          </a:prstGeom>
          <a:noFill/>
        </p:spPr>
        <p:txBody>
          <a:bodyPr wrap="square" rtlCol="0">
            <a:spAutoFit/>
          </a:bodyPr>
          <a:lstStyle/>
          <a:p>
            <a:r>
              <a:rPr lang="fr-FR" dirty="0">
                <a:solidFill>
                  <a:prstClr val="black"/>
                </a:solidFill>
              </a:rPr>
              <a:t>un outil : le glisse nombre</a:t>
            </a:r>
          </a:p>
        </p:txBody>
      </p:sp>
      <p:sp>
        <p:nvSpPr>
          <p:cNvPr id="2" name="Espace réservé du pied de page 1"/>
          <p:cNvSpPr>
            <a:spLocks noGrp="1"/>
          </p:cNvSpPr>
          <p:nvPr>
            <p:ph type="ftr" sz="quarter" idx="11"/>
          </p:nvPr>
        </p:nvSpPr>
        <p:spPr>
          <a:xfrm>
            <a:off x="383907" y="6248708"/>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a:xfrm>
            <a:off x="10500601" y="5802786"/>
            <a:ext cx="764215" cy="365125"/>
          </a:xfrm>
        </p:spPr>
        <p:txBody>
          <a:bodyPr/>
          <a:lstStyle/>
          <a:p>
            <a:fld id="{41E2637F-F9EE-4AB0-8AC7-6F1F0F506099}"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val="55610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607805"/>
          </a:xfrm>
        </p:spPr>
        <p:txBody>
          <a:bodyPr>
            <a:normAutofit fontScale="90000"/>
          </a:bodyPr>
          <a:lstStyle/>
          <a:p>
            <a:r>
              <a:rPr lang="fr-FR" sz="2800" dirty="0"/>
              <a:t>PENSER l’enseignement des maths comme un système cohérent et pérenne dans le temps </a:t>
            </a:r>
            <a:r>
              <a:rPr lang="fr-FR" sz="2800" dirty="0">
                <a:solidFill>
                  <a:srgbClr val="FF0000"/>
                </a:solidFill>
              </a:rPr>
              <a:t>: comparer des nombres décimaux</a:t>
            </a:r>
          </a:p>
        </p:txBody>
      </p:sp>
      <p:sp>
        <p:nvSpPr>
          <p:cNvPr id="6" name="ZoneTexte 5"/>
          <p:cNvSpPr txBox="1"/>
          <p:nvPr/>
        </p:nvSpPr>
        <p:spPr>
          <a:xfrm>
            <a:off x="1307310" y="3276832"/>
            <a:ext cx="10164253" cy="3416320"/>
          </a:xfrm>
          <a:prstGeom prst="rect">
            <a:avLst/>
          </a:prstGeom>
          <a:noFill/>
        </p:spPr>
        <p:txBody>
          <a:bodyPr wrap="square" rtlCol="0">
            <a:spAutoFit/>
          </a:bodyPr>
          <a:lstStyle/>
          <a:p>
            <a:pPr>
              <a:defRPr/>
            </a:pPr>
            <a:r>
              <a:rPr lang="fr-FR" u="sng" kern="0" dirty="0">
                <a:solidFill>
                  <a:sysClr val="windowText" lastClr="000000"/>
                </a:solidFill>
              </a:rPr>
              <a:t>Au cycle 3</a:t>
            </a:r>
          </a:p>
          <a:p>
            <a:pPr>
              <a:defRPr/>
            </a:pPr>
            <a:r>
              <a:rPr lang="fr-FR" kern="0" dirty="0">
                <a:solidFill>
                  <a:sysClr val="windowText" lastClr="000000"/>
                </a:solidFill>
              </a:rPr>
              <a:t>3,82 &lt; 3,9</a:t>
            </a:r>
          </a:p>
          <a:p>
            <a:pPr>
              <a:defRPr/>
            </a:pPr>
            <a:r>
              <a:rPr lang="fr-FR" kern="0" dirty="0">
                <a:solidFill>
                  <a:sysClr val="windowText" lastClr="000000"/>
                </a:solidFill>
              </a:rPr>
              <a:t>car </a:t>
            </a:r>
            <a:r>
              <a:rPr lang="fr-FR" b="1" kern="0" dirty="0">
                <a:solidFill>
                  <a:srgbClr val="00B050"/>
                </a:solidFill>
              </a:rPr>
              <a:t>3,82 =382 centièmes </a:t>
            </a:r>
            <a:r>
              <a:rPr lang="fr-FR" kern="0" dirty="0">
                <a:solidFill>
                  <a:sysClr val="windowText" lastClr="000000"/>
                </a:solidFill>
              </a:rPr>
              <a:t>et </a:t>
            </a:r>
            <a:r>
              <a:rPr lang="fr-FR" b="1" kern="0" dirty="0">
                <a:solidFill>
                  <a:srgbClr val="00B050"/>
                </a:solidFill>
              </a:rPr>
              <a:t>3,9 = 390 centièmes</a:t>
            </a:r>
          </a:p>
          <a:p>
            <a:pPr>
              <a:defRPr/>
            </a:pPr>
            <a:r>
              <a:rPr lang="fr-FR" kern="0" dirty="0">
                <a:solidFill>
                  <a:sysClr val="windowText" lastClr="000000"/>
                </a:solidFill>
              </a:rPr>
              <a:t>et 382 centièmes &lt; 390 centièmes</a:t>
            </a:r>
          </a:p>
          <a:p>
            <a:pPr>
              <a:defRPr/>
            </a:pPr>
            <a:endParaRPr lang="fr-FR" kern="0" dirty="0">
              <a:solidFill>
                <a:sysClr val="windowText" lastClr="000000"/>
              </a:solidFill>
            </a:endParaRPr>
          </a:p>
          <a:p>
            <a:pPr>
              <a:defRPr/>
            </a:pPr>
            <a:r>
              <a:rPr lang="fr-FR" kern="0" dirty="0">
                <a:solidFill>
                  <a:sysClr val="windowText" lastClr="000000"/>
                </a:solidFill>
              </a:rPr>
              <a:t>Ou</a:t>
            </a:r>
          </a:p>
          <a:p>
            <a:pPr>
              <a:defRPr/>
            </a:pPr>
            <a:r>
              <a:rPr lang="fr-FR" kern="0" dirty="0">
                <a:solidFill>
                  <a:sysClr val="windowText" lastClr="000000"/>
                </a:solidFill>
              </a:rPr>
              <a:t>3,82 = 38 dixièmes et 2 centièmes</a:t>
            </a:r>
          </a:p>
          <a:p>
            <a:pPr>
              <a:defRPr/>
            </a:pPr>
            <a:r>
              <a:rPr lang="fr-FR" kern="0" dirty="0">
                <a:solidFill>
                  <a:sysClr val="windowText" lastClr="000000"/>
                </a:solidFill>
              </a:rPr>
              <a:t>3,9 = 39 dixièmes</a:t>
            </a:r>
          </a:p>
          <a:p>
            <a:pPr>
              <a:defRPr/>
            </a:pPr>
            <a:r>
              <a:rPr lang="fr-FR" kern="0" dirty="0">
                <a:solidFill>
                  <a:sysClr val="windowText" lastClr="000000"/>
                </a:solidFill>
              </a:rPr>
              <a:t>et </a:t>
            </a:r>
          </a:p>
          <a:p>
            <a:r>
              <a:rPr lang="fr-FR" kern="0" dirty="0">
                <a:solidFill>
                  <a:sysClr val="windowText" lastClr="000000"/>
                </a:solidFill>
              </a:rPr>
              <a:t>- </a:t>
            </a:r>
            <a:r>
              <a:rPr lang="fr-FR" b="1" kern="0" dirty="0">
                <a:solidFill>
                  <a:srgbClr val="00B050"/>
                </a:solidFill>
              </a:rPr>
              <a:t>38 dixièmes, c’est plus petit que 39 dixièmes </a:t>
            </a:r>
            <a:endParaRPr lang="fr-FR" kern="0" dirty="0">
              <a:solidFill>
                <a:sysClr val="windowText" lastClr="000000"/>
              </a:solidFill>
            </a:endParaRPr>
          </a:p>
          <a:p>
            <a:pPr>
              <a:defRPr/>
            </a:pPr>
            <a:r>
              <a:rPr lang="fr-FR" kern="0" dirty="0">
                <a:solidFill>
                  <a:sysClr val="windowText" lastClr="000000"/>
                </a:solidFill>
              </a:rPr>
              <a:t>- </a:t>
            </a:r>
            <a:r>
              <a:rPr lang="fr-FR" b="1" kern="0" dirty="0">
                <a:solidFill>
                  <a:srgbClr val="00B050"/>
                </a:solidFill>
              </a:rPr>
              <a:t>2 centièmes est plus petit qu’un dixième</a:t>
            </a:r>
            <a:endParaRPr lang="fr-FR" kern="0" dirty="0">
              <a:solidFill>
                <a:sysClr val="windowText" lastClr="000000"/>
              </a:solidFill>
            </a:endParaRPr>
          </a:p>
          <a:p>
            <a:pPr>
              <a:defRPr/>
            </a:pPr>
            <a:endParaRPr lang="fr-FR" kern="0" dirty="0">
              <a:solidFill>
                <a:sysClr val="windowText" lastClr="000000"/>
              </a:solidFill>
            </a:endParaRPr>
          </a:p>
        </p:txBody>
      </p:sp>
      <p:sp>
        <p:nvSpPr>
          <p:cNvPr id="7" name="ZoneTexte 6"/>
          <p:cNvSpPr txBox="1"/>
          <p:nvPr/>
        </p:nvSpPr>
        <p:spPr>
          <a:xfrm>
            <a:off x="1555668" y="1522506"/>
            <a:ext cx="9004828" cy="1754326"/>
          </a:xfrm>
          <a:prstGeom prst="rect">
            <a:avLst/>
          </a:prstGeom>
          <a:noFill/>
        </p:spPr>
        <p:txBody>
          <a:bodyPr wrap="square" rtlCol="0">
            <a:spAutoFit/>
          </a:bodyPr>
          <a:lstStyle/>
          <a:p>
            <a:pPr>
              <a:defRPr/>
            </a:pPr>
            <a:r>
              <a:rPr lang="fr-FR" u="sng" kern="0" dirty="0">
                <a:solidFill>
                  <a:sysClr val="windowText" lastClr="000000"/>
                </a:solidFill>
              </a:rPr>
              <a:t>Au cycle 2</a:t>
            </a:r>
          </a:p>
          <a:p>
            <a:pPr>
              <a:defRPr/>
            </a:pPr>
            <a:r>
              <a:rPr lang="fr-FR" kern="0" dirty="0">
                <a:solidFill>
                  <a:sysClr val="windowText" lastClr="000000"/>
                </a:solidFill>
              </a:rPr>
              <a:t>532 &lt; 543 </a:t>
            </a:r>
          </a:p>
          <a:p>
            <a:pPr>
              <a:defRPr/>
            </a:pPr>
            <a:r>
              <a:rPr lang="fr-FR" kern="0" dirty="0">
                <a:solidFill>
                  <a:sysClr val="windowText" lastClr="000000"/>
                </a:solidFill>
              </a:rPr>
              <a:t>car il y a 5 centaines dans chaque nombre, et 32 unités, c’est plus petit que 43 unités.</a:t>
            </a:r>
          </a:p>
          <a:p>
            <a:pPr>
              <a:defRPr/>
            </a:pPr>
            <a:endParaRPr lang="fr-FR" kern="0" dirty="0">
              <a:solidFill>
                <a:sysClr val="windowText" lastClr="000000"/>
              </a:solidFill>
            </a:endParaRPr>
          </a:p>
          <a:p>
            <a:pPr>
              <a:defRPr/>
            </a:pPr>
            <a:r>
              <a:rPr lang="fr-FR" kern="0" dirty="0">
                <a:solidFill>
                  <a:sysClr val="windowText" lastClr="000000"/>
                </a:solidFill>
              </a:rPr>
              <a:t>4 345 &gt; 765</a:t>
            </a:r>
          </a:p>
          <a:p>
            <a:pPr>
              <a:defRPr/>
            </a:pPr>
            <a:r>
              <a:rPr lang="fr-FR" kern="0" dirty="0">
                <a:solidFill>
                  <a:sysClr val="windowText" lastClr="000000"/>
                </a:solidFill>
              </a:rPr>
              <a:t>car 4 345 est plus grand que 1 000  et 765 est plus petit que 1 000</a:t>
            </a:r>
          </a:p>
        </p:txBody>
      </p:sp>
      <p:sp>
        <p:nvSpPr>
          <p:cNvPr id="9" name="Flèche vers le bas 8"/>
          <p:cNvSpPr/>
          <p:nvPr/>
        </p:nvSpPr>
        <p:spPr>
          <a:xfrm>
            <a:off x="1091287" y="1423780"/>
            <a:ext cx="216024" cy="460851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kern="0">
              <a:solidFill>
                <a:sysClr val="windowText" lastClr="000000"/>
              </a:solidFill>
            </a:endParaRPr>
          </a:p>
        </p:txBody>
      </p:sp>
      <p:sp>
        <p:nvSpPr>
          <p:cNvPr id="3" name="Espace réservé du pied de page 2"/>
          <p:cNvSpPr>
            <a:spLocks noGrp="1"/>
          </p:cNvSpPr>
          <p:nvPr>
            <p:ph type="ftr" sz="quarter" idx="11"/>
          </p:nvPr>
        </p:nvSpPr>
        <p:spPr>
          <a:xfrm>
            <a:off x="375155" y="6492875"/>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21</a:t>
            </a:fld>
            <a:endParaRPr lang="fr-FR">
              <a:solidFill>
                <a:prstClr val="black"/>
              </a:solidFill>
            </a:endParaRPr>
          </a:p>
        </p:txBody>
      </p:sp>
    </p:spTree>
    <p:extLst>
      <p:ext uri="{BB962C8B-B14F-4D97-AF65-F5344CB8AC3E}">
        <p14:creationId xmlns:p14="http://schemas.microsoft.com/office/powerpoint/2010/main" val="1759488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1891" y="274638"/>
            <a:ext cx="11198431" cy="706090"/>
          </a:xfrm>
        </p:spPr>
        <p:txBody>
          <a:bodyPr>
            <a:normAutofit fontScale="90000"/>
          </a:bodyPr>
          <a:lstStyle/>
          <a:p>
            <a:r>
              <a:rPr lang="fr-FR" sz="2800" dirty="0"/>
              <a:t>PENSER l’enseignement des maths comme un système cohérent et pérenne dans le temps :</a:t>
            </a:r>
            <a:r>
              <a:rPr lang="fr-FR" sz="2800" dirty="0">
                <a:solidFill>
                  <a:srgbClr val="FF0000"/>
                </a:solidFill>
              </a:rPr>
              <a:t>les Techniques opératoires</a:t>
            </a:r>
          </a:p>
        </p:txBody>
      </p:sp>
      <p:sp>
        <p:nvSpPr>
          <p:cNvPr id="5" name="ZoneTexte 4"/>
          <p:cNvSpPr txBox="1"/>
          <p:nvPr/>
        </p:nvSpPr>
        <p:spPr>
          <a:xfrm>
            <a:off x="6168008" y="3267789"/>
            <a:ext cx="4176995" cy="1569660"/>
          </a:xfrm>
          <a:prstGeom prst="rect">
            <a:avLst/>
          </a:prstGeom>
          <a:noFill/>
        </p:spPr>
        <p:txBody>
          <a:bodyPr wrap="square" rtlCol="0">
            <a:spAutoFit/>
          </a:bodyPr>
          <a:lstStyle/>
          <a:p>
            <a:pPr>
              <a:defRPr/>
            </a:pPr>
            <a:r>
              <a:rPr lang="fr-FR" sz="1600" u="sng" kern="0" dirty="0">
                <a:solidFill>
                  <a:sysClr val="windowText" lastClr="000000"/>
                </a:solidFill>
              </a:rPr>
              <a:t>Au cycle 2</a:t>
            </a:r>
          </a:p>
          <a:p>
            <a:pPr>
              <a:defRPr/>
            </a:pPr>
            <a:r>
              <a:rPr lang="fr-FR" sz="1600" kern="0" dirty="0">
                <a:solidFill>
                  <a:sysClr val="windowText" lastClr="000000"/>
                </a:solidFill>
              </a:rPr>
              <a:t>Je partage 12 dizaines en 8</a:t>
            </a:r>
          </a:p>
          <a:p>
            <a:pPr>
              <a:defRPr/>
            </a:pPr>
            <a:r>
              <a:rPr lang="fr-FR" sz="1600" kern="0" dirty="0">
                <a:solidFill>
                  <a:sysClr val="windowText" lastClr="000000"/>
                </a:solidFill>
              </a:rPr>
              <a:t>12 dizaines = 8 × 1 dizaines + 4 dizaines</a:t>
            </a:r>
          </a:p>
          <a:p>
            <a:pPr>
              <a:defRPr/>
            </a:pPr>
            <a:r>
              <a:rPr lang="fr-FR" sz="1600" kern="0" dirty="0">
                <a:solidFill>
                  <a:sysClr val="windowText" lastClr="000000"/>
                </a:solidFill>
              </a:rPr>
              <a:t>12 dizaines – 8 dizaines = 4 dizaines</a:t>
            </a:r>
          </a:p>
          <a:p>
            <a:pPr>
              <a:defRPr/>
            </a:pPr>
            <a:r>
              <a:rPr lang="fr-FR" sz="1600" kern="0" dirty="0">
                <a:solidFill>
                  <a:sysClr val="windowText" lastClr="000000"/>
                </a:solidFill>
              </a:rPr>
              <a:t>Je ne peux pas partager 4 dizaines en 8</a:t>
            </a:r>
          </a:p>
          <a:p>
            <a:pPr>
              <a:defRPr/>
            </a:pPr>
            <a:r>
              <a:rPr lang="fr-FR" sz="1600" b="1" kern="0" dirty="0">
                <a:solidFill>
                  <a:srgbClr val="00B050"/>
                </a:solidFill>
              </a:rPr>
              <a:t>4 dizaines = 40 unités</a:t>
            </a:r>
          </a:p>
        </p:txBody>
      </p:sp>
      <p:sp>
        <p:nvSpPr>
          <p:cNvPr id="6" name="ZoneTexte 5"/>
          <p:cNvSpPr txBox="1"/>
          <p:nvPr/>
        </p:nvSpPr>
        <p:spPr>
          <a:xfrm>
            <a:off x="6181106" y="4935282"/>
            <a:ext cx="4608512" cy="1077218"/>
          </a:xfrm>
          <a:prstGeom prst="rect">
            <a:avLst/>
          </a:prstGeom>
          <a:noFill/>
        </p:spPr>
        <p:txBody>
          <a:bodyPr wrap="square" rtlCol="0">
            <a:spAutoFit/>
          </a:bodyPr>
          <a:lstStyle/>
          <a:p>
            <a:pPr>
              <a:defRPr/>
            </a:pPr>
            <a:r>
              <a:rPr lang="fr-FR" sz="1600" u="sng" kern="0" dirty="0">
                <a:solidFill>
                  <a:sysClr val="windowText" lastClr="000000"/>
                </a:solidFill>
              </a:rPr>
              <a:t>Au cycle 3</a:t>
            </a:r>
          </a:p>
          <a:p>
            <a:pPr>
              <a:defRPr/>
            </a:pPr>
            <a:r>
              <a:rPr lang="fr-FR" sz="1600" kern="0" dirty="0">
                <a:solidFill>
                  <a:sysClr val="windowText" lastClr="000000"/>
                </a:solidFill>
              </a:rPr>
              <a:t>[…] Il reste 5 unités que je ne peux pas partager en 8</a:t>
            </a:r>
          </a:p>
          <a:p>
            <a:pPr>
              <a:defRPr/>
            </a:pPr>
            <a:r>
              <a:rPr lang="fr-FR" sz="1600" b="1" kern="0" dirty="0">
                <a:solidFill>
                  <a:srgbClr val="00B050"/>
                </a:solidFill>
              </a:rPr>
              <a:t>5 unités = 50 dixièmes</a:t>
            </a:r>
          </a:p>
          <a:p>
            <a:pPr>
              <a:defRPr/>
            </a:pPr>
            <a:r>
              <a:rPr lang="fr-FR" sz="1600" kern="0" dirty="0">
                <a:solidFill>
                  <a:sysClr val="windowText" lastClr="000000"/>
                </a:solidFill>
              </a:rPr>
              <a:t>50 dixièmes = 8 × 6 dixièmes + 2 dixièmes…</a:t>
            </a:r>
          </a:p>
        </p:txBody>
      </p:sp>
      <p:pic>
        <p:nvPicPr>
          <p:cNvPr id="1027" name="Picture 3"/>
          <p:cNvPicPr>
            <a:picLocks noChangeAspect="1" noChangeArrowheads="1"/>
          </p:cNvPicPr>
          <p:nvPr/>
        </p:nvPicPr>
        <p:blipFill>
          <a:blip r:embed="rId2" cstate="print"/>
          <a:srcRect/>
          <a:stretch>
            <a:fillRect/>
          </a:stretch>
        </p:blipFill>
        <p:spPr bwMode="auto">
          <a:xfrm>
            <a:off x="251861" y="2494347"/>
            <a:ext cx="5972033" cy="2825798"/>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8716488" y="1067332"/>
            <a:ext cx="2550748" cy="1904973"/>
          </a:xfrm>
          <a:prstGeom prst="rect">
            <a:avLst/>
          </a:prstGeom>
          <a:noFill/>
          <a:ln w="9525">
            <a:solidFill>
              <a:schemeClr val="tx1"/>
            </a:solidFill>
            <a:miter lim="800000"/>
            <a:headEnd/>
            <a:tailEnd/>
          </a:ln>
        </p:spPr>
      </p:pic>
      <p:sp>
        <p:nvSpPr>
          <p:cNvPr id="11" name="Flèche vers le bas 10"/>
          <p:cNvSpPr/>
          <p:nvPr/>
        </p:nvSpPr>
        <p:spPr>
          <a:xfrm>
            <a:off x="5951984" y="3717032"/>
            <a:ext cx="216024" cy="259228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kern="0">
              <a:solidFill>
                <a:sysClr val="windowText" lastClr="000000"/>
              </a:solidFill>
            </a:endParaRPr>
          </a:p>
        </p:txBody>
      </p:sp>
      <p:cxnSp>
        <p:nvCxnSpPr>
          <p:cNvPr id="4" name="Connecteur droit 3"/>
          <p:cNvCxnSpPr/>
          <p:nvPr/>
        </p:nvCxnSpPr>
        <p:spPr>
          <a:xfrm flipV="1">
            <a:off x="8562616" y="874743"/>
            <a:ext cx="2956956" cy="218922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8562616" y="980728"/>
            <a:ext cx="2956956" cy="2189228"/>
          </a:xfrm>
          <a:prstGeom prst="line">
            <a:avLst/>
          </a:prstGeom>
        </p:spPr>
        <p:style>
          <a:lnRef idx="1">
            <a:schemeClr val="accent1"/>
          </a:lnRef>
          <a:fillRef idx="0">
            <a:schemeClr val="accent1"/>
          </a:fillRef>
          <a:effectRef idx="0">
            <a:schemeClr val="accent1"/>
          </a:effectRef>
          <a:fontRef idx="minor">
            <a:schemeClr val="tx1"/>
          </a:fontRef>
        </p:style>
      </p:cxnSp>
      <p:sp>
        <p:nvSpPr>
          <p:cNvPr id="3" name="Espace réservé du pied de page 2"/>
          <p:cNvSpPr>
            <a:spLocks noGrp="1"/>
          </p:cNvSpPr>
          <p:nvPr>
            <p:ph type="ftr" sz="quarter" idx="11"/>
          </p:nvPr>
        </p:nvSpPr>
        <p:spPr>
          <a:xfrm>
            <a:off x="450311" y="6317888"/>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2993209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3"/>
          </p:nvPr>
        </p:nvPicPr>
        <p:blipFill>
          <a:blip r:embed="rId3" cstate="print"/>
          <a:srcRect/>
          <a:stretch>
            <a:fillRect/>
          </a:stretch>
        </p:blipFill>
        <p:spPr bwMode="auto">
          <a:xfrm>
            <a:off x="2999657" y="1412777"/>
            <a:ext cx="3288889" cy="1980953"/>
          </a:xfrm>
          <a:prstGeom prst="rect">
            <a:avLst/>
          </a:prstGeom>
          <a:noFill/>
          <a:ln w="9525">
            <a:noFill/>
            <a:miter lim="800000"/>
            <a:headEnd/>
            <a:tailEnd/>
          </a:ln>
        </p:spPr>
      </p:pic>
      <p:sp>
        <p:nvSpPr>
          <p:cNvPr id="6" name="ZoneTexte 5"/>
          <p:cNvSpPr txBox="1"/>
          <p:nvPr/>
        </p:nvSpPr>
        <p:spPr>
          <a:xfrm>
            <a:off x="2927648" y="404665"/>
            <a:ext cx="3312368" cy="646331"/>
          </a:xfrm>
          <a:prstGeom prst="rect">
            <a:avLst/>
          </a:prstGeom>
          <a:noFill/>
        </p:spPr>
        <p:txBody>
          <a:bodyPr wrap="square" rtlCol="0">
            <a:spAutoFit/>
          </a:bodyPr>
          <a:lstStyle/>
          <a:p>
            <a:pPr>
              <a:defRPr/>
            </a:pPr>
            <a:r>
              <a:rPr lang="fr-FR" kern="0" dirty="0">
                <a:solidFill>
                  <a:sysClr val="windowText" lastClr="000000"/>
                </a:solidFill>
              </a:rPr>
              <a:t>Pour effectuer 5 </a:t>
            </a:r>
            <a:r>
              <a:rPr lang="fr-FR" kern="0" dirty="0">
                <a:solidFill>
                  <a:sysClr val="windowText" lastClr="000000"/>
                </a:solidFill>
                <a:sym typeface="Symbol"/>
              </a:rPr>
              <a:t>8</a:t>
            </a:r>
          </a:p>
          <a:p>
            <a:pPr>
              <a:defRPr/>
            </a:pPr>
            <a:r>
              <a:rPr lang="fr-FR" b="1" kern="0" dirty="0">
                <a:solidFill>
                  <a:srgbClr val="00B050"/>
                </a:solidFill>
                <a:sym typeface="Symbol"/>
              </a:rPr>
              <a:t>5 unités = 50 dixièmes</a:t>
            </a:r>
            <a:endParaRPr lang="fr-FR" b="1" kern="0" dirty="0">
              <a:solidFill>
                <a:srgbClr val="00B050"/>
              </a:solidFill>
            </a:endParaRPr>
          </a:p>
        </p:txBody>
      </p:sp>
      <p:sp>
        <p:nvSpPr>
          <p:cNvPr id="7" name="Flèche vers le bas 6"/>
          <p:cNvSpPr/>
          <p:nvPr/>
        </p:nvSpPr>
        <p:spPr>
          <a:xfrm>
            <a:off x="2495600" y="476672"/>
            <a:ext cx="288032" cy="554461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kern="0">
              <a:solidFill>
                <a:sysClr val="windowText" lastClr="000000"/>
              </a:solidFill>
            </a:endParaRPr>
          </a:p>
        </p:txBody>
      </p:sp>
      <p:sp>
        <p:nvSpPr>
          <p:cNvPr id="8" name="ZoneTexte 7"/>
          <p:cNvSpPr txBox="1"/>
          <p:nvPr/>
        </p:nvSpPr>
        <p:spPr>
          <a:xfrm>
            <a:off x="3215680" y="4149080"/>
            <a:ext cx="4752528" cy="369332"/>
          </a:xfrm>
          <a:prstGeom prst="rect">
            <a:avLst/>
          </a:prstGeom>
          <a:noFill/>
        </p:spPr>
        <p:txBody>
          <a:bodyPr wrap="square" rtlCol="0">
            <a:spAutoFit/>
          </a:bodyPr>
          <a:lstStyle/>
          <a:p>
            <a:pPr>
              <a:defRPr/>
            </a:pPr>
            <a:r>
              <a:rPr lang="fr-FR" u="sng" kern="0" dirty="0">
                <a:solidFill>
                  <a:sysClr val="windowText" lastClr="000000"/>
                </a:solidFill>
              </a:rPr>
              <a:t>Aux cycles 3 et 4</a:t>
            </a:r>
          </a:p>
        </p:txBody>
      </p:sp>
      <p:pic>
        <p:nvPicPr>
          <p:cNvPr id="2051" name="Picture 3"/>
          <p:cNvPicPr>
            <a:picLocks noChangeAspect="1" noChangeArrowheads="1"/>
          </p:cNvPicPr>
          <p:nvPr/>
        </p:nvPicPr>
        <p:blipFill>
          <a:blip r:embed="rId4" cstate="print"/>
          <a:srcRect/>
          <a:stretch>
            <a:fillRect/>
          </a:stretch>
        </p:blipFill>
        <p:spPr bwMode="auto">
          <a:xfrm>
            <a:off x="5951984" y="4437112"/>
            <a:ext cx="431800" cy="622300"/>
          </a:xfrm>
          <a:prstGeom prst="rect">
            <a:avLst/>
          </a:prstGeom>
          <a:noFill/>
          <a:ln w="9525">
            <a:noFill/>
            <a:miter lim="800000"/>
            <a:headEnd/>
            <a:tailEnd/>
          </a:ln>
        </p:spPr>
      </p:pic>
      <p:sp>
        <p:nvSpPr>
          <p:cNvPr id="10" name="ZoneTexte 9"/>
          <p:cNvSpPr txBox="1"/>
          <p:nvPr/>
        </p:nvSpPr>
        <p:spPr>
          <a:xfrm>
            <a:off x="3215680" y="4581128"/>
            <a:ext cx="2952328" cy="369332"/>
          </a:xfrm>
          <a:prstGeom prst="rect">
            <a:avLst/>
          </a:prstGeom>
          <a:noFill/>
        </p:spPr>
        <p:txBody>
          <a:bodyPr wrap="square" rtlCol="0">
            <a:spAutoFit/>
          </a:bodyPr>
          <a:lstStyle/>
          <a:p>
            <a:pPr>
              <a:defRPr/>
            </a:pPr>
            <a:r>
              <a:rPr lang="fr-FR" kern="0" dirty="0">
                <a:solidFill>
                  <a:sysClr val="windowText" lastClr="000000"/>
                </a:solidFill>
              </a:rPr>
              <a:t>Donne l’écriture décimale de</a:t>
            </a:r>
          </a:p>
        </p:txBody>
      </p:sp>
      <p:sp>
        <p:nvSpPr>
          <p:cNvPr id="11" name="ZoneTexte 10"/>
          <p:cNvSpPr txBox="1"/>
          <p:nvPr/>
        </p:nvSpPr>
        <p:spPr>
          <a:xfrm>
            <a:off x="3143672" y="4941169"/>
            <a:ext cx="1656184" cy="1200329"/>
          </a:xfrm>
          <a:prstGeom prst="rect">
            <a:avLst/>
          </a:prstGeom>
          <a:noFill/>
        </p:spPr>
        <p:txBody>
          <a:bodyPr wrap="square" rtlCol="0">
            <a:spAutoFit/>
          </a:bodyPr>
          <a:lstStyle/>
          <a:p>
            <a:pPr>
              <a:defRPr/>
            </a:pPr>
            <a:r>
              <a:rPr lang="fr-FR" b="1" kern="0" dirty="0">
                <a:solidFill>
                  <a:srgbClr val="00B050"/>
                </a:solidFill>
              </a:rPr>
              <a:t>3 = 30 dixièmes</a:t>
            </a:r>
          </a:p>
          <a:p>
            <a:pPr>
              <a:defRPr/>
            </a:pPr>
            <a:endParaRPr lang="fr-FR" kern="0" dirty="0">
              <a:solidFill>
                <a:sysClr val="windowText" lastClr="000000"/>
              </a:solidFill>
            </a:endParaRPr>
          </a:p>
          <a:p>
            <a:pPr>
              <a:defRPr/>
            </a:pPr>
            <a:endParaRPr lang="fr-FR" kern="0" dirty="0">
              <a:solidFill>
                <a:sysClr val="windowText" lastClr="000000"/>
              </a:solidFill>
            </a:endParaRPr>
          </a:p>
        </p:txBody>
      </p:sp>
      <p:sp>
        <p:nvSpPr>
          <p:cNvPr id="12" name="ZoneTexte 11"/>
          <p:cNvSpPr txBox="1"/>
          <p:nvPr/>
        </p:nvSpPr>
        <p:spPr>
          <a:xfrm>
            <a:off x="3143672" y="5651956"/>
            <a:ext cx="3888432" cy="369332"/>
          </a:xfrm>
          <a:prstGeom prst="rect">
            <a:avLst/>
          </a:prstGeom>
          <a:noFill/>
        </p:spPr>
        <p:txBody>
          <a:bodyPr wrap="square" rtlCol="0">
            <a:spAutoFit/>
          </a:bodyPr>
          <a:lstStyle/>
          <a:p>
            <a:pPr>
              <a:defRPr/>
            </a:pPr>
            <a:r>
              <a:rPr lang="fr-FR" kern="0" dirty="0">
                <a:solidFill>
                  <a:sysClr val="windowText" lastClr="000000"/>
                </a:solidFill>
              </a:rPr>
              <a:t>30 dixièmes </a:t>
            </a:r>
            <a:r>
              <a:rPr lang="fr-FR" kern="0" dirty="0">
                <a:solidFill>
                  <a:sysClr val="windowText" lastClr="000000"/>
                </a:solidFill>
                <a:sym typeface="Symbol"/>
              </a:rPr>
              <a:t> 5 = 6 dixièmes = 0,6</a:t>
            </a:r>
            <a:endParaRPr lang="fr-FR" kern="0" dirty="0">
              <a:solidFill>
                <a:sysClr val="windowText" lastClr="000000"/>
              </a:solidFill>
            </a:endParaRPr>
          </a:p>
        </p:txBody>
      </p:sp>
      <p:sp>
        <p:nvSpPr>
          <p:cNvPr id="2" name="Espace réservé du pied de page 1"/>
          <p:cNvSpPr>
            <a:spLocks noGrp="1"/>
          </p:cNvSpPr>
          <p:nvPr>
            <p:ph type="ftr" sz="quarter" idx="11"/>
          </p:nvPr>
        </p:nvSpPr>
        <p:spPr>
          <a:xfrm>
            <a:off x="199791" y="6309320"/>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3" name="Espace réservé du numéro de diapositive 2"/>
          <p:cNvSpPr>
            <a:spLocks noGrp="1"/>
          </p:cNvSpPr>
          <p:nvPr>
            <p:ph type="sldNum" sz="quarter" idx="12"/>
          </p:nvPr>
        </p:nvSpPr>
        <p:spPr/>
        <p:txBody>
          <a:bodyPr/>
          <a:lstStyle/>
          <a:p>
            <a:fld id="{41E2637F-F9EE-4AB0-8AC7-6F1F0F506099}"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2848005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077" y="288121"/>
            <a:ext cx="10364451" cy="934301"/>
          </a:xfrm>
        </p:spPr>
        <p:txBody>
          <a:bodyPr>
            <a:normAutofit/>
          </a:bodyPr>
          <a:lstStyle/>
          <a:p>
            <a:r>
              <a:rPr lang="fr-FR" sz="2000" dirty="0"/>
              <a:t>PENSER l’enseignement des maths comme un système cohérent et pérenne dans le temps </a:t>
            </a:r>
            <a:r>
              <a:rPr lang="fr-FR" sz="2000" dirty="0">
                <a:solidFill>
                  <a:srgbClr val="FF0000"/>
                </a:solidFill>
              </a:rPr>
              <a:t>: POUR Écrire sous la forme d’un entier et d’une fraction </a:t>
            </a:r>
          </a:p>
        </p:txBody>
      </p:sp>
      <p:pic>
        <p:nvPicPr>
          <p:cNvPr id="44034" name="Picture 2"/>
          <p:cNvPicPr>
            <a:picLocks noGrp="1" noChangeAspect="1" noChangeArrowheads="1"/>
          </p:cNvPicPr>
          <p:nvPr>
            <p:ph sz="quarter" idx="13"/>
          </p:nvPr>
        </p:nvPicPr>
        <p:blipFill>
          <a:blip r:embed="rId3" cstate="print">
            <a:lum bright="19000"/>
          </a:blip>
          <a:srcRect/>
          <a:stretch>
            <a:fillRect/>
          </a:stretch>
        </p:blipFill>
        <p:spPr bwMode="auto">
          <a:xfrm>
            <a:off x="105435" y="1053995"/>
            <a:ext cx="3541691" cy="5804005"/>
          </a:xfrm>
          <a:prstGeom prst="rect">
            <a:avLst/>
          </a:prstGeom>
          <a:noFill/>
          <a:ln w="9525">
            <a:noFill/>
            <a:miter lim="800000"/>
            <a:headEnd/>
            <a:tailEnd/>
          </a:ln>
        </p:spPr>
      </p:pic>
      <p:sp>
        <p:nvSpPr>
          <p:cNvPr id="44036"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defRPr/>
            </a:pPr>
            <a:endParaRPr lang="fr-FR" kern="0">
              <a:solidFill>
                <a:sysClr val="windowText" lastClr="000000"/>
              </a:solidFill>
            </a:endParaRPr>
          </a:p>
        </p:txBody>
      </p:sp>
      <mc:AlternateContent xmlns:mc="http://schemas.openxmlformats.org/markup-compatibility/2006" xmlns:a14="http://schemas.microsoft.com/office/drawing/2010/main">
        <mc:Choice Requires="a14">
          <p:sp>
            <p:nvSpPr>
              <p:cNvPr id="8" name="ZoneTexte 7"/>
              <p:cNvSpPr txBox="1"/>
              <p:nvPr/>
            </p:nvSpPr>
            <p:spPr>
              <a:xfrm>
                <a:off x="4760485" y="2301047"/>
                <a:ext cx="4032448" cy="708527"/>
              </a:xfrm>
              <a:prstGeom prst="rect">
                <a:avLst/>
              </a:prstGeom>
              <a:noFill/>
            </p:spPr>
            <p:txBody>
              <a:bodyPr wrap="square" rtlCol="0">
                <a:spAutoFit/>
              </a:bodyPr>
              <a:lstStyle/>
              <a:p>
                <a:pPr>
                  <a:defRPr/>
                </a:pPr>
                <a:r>
                  <a:rPr lang="fr-FR" sz="1600" b="1" kern="0" dirty="0">
                    <a:solidFill>
                      <a:srgbClr val="00B050"/>
                    </a:solidFill>
                  </a:rPr>
                  <a:t> une unité partagée en 100 parts égales . Chaque petit carreau représente </a:t>
                </a:r>
                <a14:m>
                  <m:oMath xmlns:m="http://schemas.openxmlformats.org/officeDocument/2006/math">
                    <m:f>
                      <m:fPr>
                        <m:ctrlPr>
                          <a:rPr lang="fr-FR" sz="1600" b="1" i="1" kern="0" smtClean="0">
                            <a:solidFill>
                              <a:srgbClr val="00B050"/>
                            </a:solidFill>
                            <a:latin typeface="Cambria Math" panose="02040503050406030204" pitchFamily="18" charset="0"/>
                          </a:rPr>
                        </m:ctrlPr>
                      </m:fPr>
                      <m:num>
                        <m:r>
                          <a:rPr lang="fr-FR" sz="1600" b="1" i="1" kern="0" smtClean="0">
                            <a:solidFill>
                              <a:srgbClr val="00B050"/>
                            </a:solidFill>
                            <a:latin typeface="Cambria Math" panose="02040503050406030204" pitchFamily="18" charset="0"/>
                          </a:rPr>
                          <m:t>𝟏</m:t>
                        </m:r>
                      </m:num>
                      <m:den>
                        <m:r>
                          <a:rPr lang="fr-FR" sz="1600" b="1" i="1" kern="0" smtClean="0">
                            <a:solidFill>
                              <a:srgbClr val="00B050"/>
                            </a:solidFill>
                            <a:latin typeface="Cambria Math" panose="02040503050406030204" pitchFamily="18" charset="0"/>
                          </a:rPr>
                          <m:t>𝟏𝟎𝟎</m:t>
                        </m:r>
                      </m:den>
                    </m:f>
                  </m:oMath>
                </a14:m>
                <a:r>
                  <a:rPr lang="fr-FR" sz="1600" b="1" kern="0" dirty="0">
                    <a:solidFill>
                      <a:srgbClr val="00B050"/>
                    </a:solidFill>
                  </a:rPr>
                  <a:t>.</a:t>
                </a:r>
              </a:p>
            </p:txBody>
          </p:sp>
        </mc:Choice>
        <mc:Fallback xmlns="">
          <p:sp>
            <p:nvSpPr>
              <p:cNvPr id="8" name="ZoneTexte 7"/>
              <p:cNvSpPr txBox="1">
                <a:spLocks noRot="1" noChangeAspect="1" noMove="1" noResize="1" noEditPoints="1" noAdjustHandles="1" noChangeArrowheads="1" noChangeShapeType="1" noTextEdit="1"/>
              </p:cNvSpPr>
              <p:nvPr/>
            </p:nvSpPr>
            <p:spPr>
              <a:xfrm>
                <a:off x="4760485" y="2301047"/>
                <a:ext cx="4032448" cy="708527"/>
              </a:xfrm>
              <a:prstGeom prst="rect">
                <a:avLst/>
              </a:prstGeom>
              <a:blipFill rotWithShape="0">
                <a:blip r:embed="rId4"/>
                <a:stretch>
                  <a:fillRect l="-908" t="-2564" b="-85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p:cNvSpPr txBox="1"/>
              <p:nvPr/>
            </p:nvSpPr>
            <p:spPr>
              <a:xfrm>
                <a:off x="4584991" y="3147520"/>
                <a:ext cx="6838569" cy="1119922"/>
              </a:xfrm>
              <a:prstGeom prst="rect">
                <a:avLst/>
              </a:prstGeom>
              <a:noFill/>
            </p:spPr>
            <p:txBody>
              <a:bodyPr wrap="square" rtlCol="0">
                <a:spAutoFit/>
              </a:bodyPr>
              <a:lstStyle/>
              <a:p>
                <a:pPr>
                  <a:defRPr/>
                </a:pPr>
                <a14:m>
                  <m:oMath xmlns:m="http://schemas.openxmlformats.org/officeDocument/2006/math">
                    <m:f>
                      <m:fPr>
                        <m:ctrlPr>
                          <a:rPr lang="fr-FR" sz="1600" i="1" kern="0" smtClean="0">
                            <a:solidFill>
                              <a:sysClr val="windowText" lastClr="000000"/>
                            </a:solidFill>
                            <a:latin typeface="Cambria Math" panose="02040503050406030204" pitchFamily="18" charset="0"/>
                          </a:rPr>
                        </m:ctrlPr>
                      </m:fPr>
                      <m:num>
                        <m:r>
                          <a:rPr lang="fr-FR" sz="1600" b="0" i="1" kern="0" smtClean="0">
                            <a:solidFill>
                              <a:sysClr val="windowText" lastClr="000000"/>
                            </a:solidFill>
                            <a:latin typeface="Cambria Math" panose="02040503050406030204" pitchFamily="18" charset="0"/>
                          </a:rPr>
                          <m:t>537</m:t>
                        </m:r>
                      </m:num>
                      <m:den>
                        <m:r>
                          <a:rPr lang="fr-FR" sz="1600" b="0" i="1" kern="0" smtClean="0">
                            <a:solidFill>
                              <a:sysClr val="windowText" lastClr="000000"/>
                            </a:solidFill>
                            <a:latin typeface="Cambria Math" panose="02040503050406030204" pitchFamily="18" charset="0"/>
                          </a:rPr>
                          <m:t>100</m:t>
                        </m:r>
                      </m:den>
                    </m:f>
                  </m:oMath>
                </a14:m>
                <a:r>
                  <a:rPr lang="fr-FR" sz="1600" kern="0" dirty="0">
                    <a:solidFill>
                      <a:sysClr val="windowText" lastClr="000000"/>
                    </a:solidFill>
                  </a:rPr>
                  <a:t>  c’est 537 de ces parts</a:t>
                </a:r>
                <a:r>
                  <a:rPr lang="fr-FR" kern="0" dirty="0">
                    <a:solidFill>
                      <a:sysClr val="windowText" lastClr="000000"/>
                    </a:solidFill>
                  </a:rPr>
                  <a:t>.</a:t>
                </a:r>
              </a:p>
              <a:p>
                <a:pPr>
                  <a:defRPr/>
                </a:pPr>
                <a:endParaRPr lang="fr-FR" kern="0" dirty="0">
                  <a:solidFill>
                    <a:sysClr val="windowText" lastClr="000000"/>
                  </a:solidFill>
                </a:endParaRPr>
              </a:p>
              <a:p>
                <a:pPr>
                  <a:defRPr/>
                </a:pPr>
                <a14:m>
                  <m:oMath xmlns:m="http://schemas.openxmlformats.org/officeDocument/2006/math">
                    <m:f>
                      <m:fPr>
                        <m:ctrlPr>
                          <a:rPr lang="fr-FR" i="1" kern="0" smtClean="0">
                            <a:solidFill>
                              <a:sysClr val="windowText" lastClr="000000"/>
                            </a:solidFill>
                            <a:latin typeface="Cambria Math" panose="02040503050406030204" pitchFamily="18" charset="0"/>
                          </a:rPr>
                        </m:ctrlPr>
                      </m:fPr>
                      <m:num>
                        <m:r>
                          <a:rPr lang="fr-FR" b="0" i="1" kern="0" smtClean="0">
                            <a:solidFill>
                              <a:sysClr val="windowText" lastClr="000000"/>
                            </a:solidFill>
                            <a:latin typeface="Cambria Math" panose="02040503050406030204" pitchFamily="18" charset="0"/>
                          </a:rPr>
                          <m:t>537</m:t>
                        </m:r>
                      </m:num>
                      <m:den>
                        <m:r>
                          <a:rPr lang="fr-FR" b="0" i="1" kern="0" smtClean="0">
                            <a:solidFill>
                              <a:sysClr val="windowText" lastClr="000000"/>
                            </a:solidFill>
                            <a:latin typeface="Cambria Math" panose="02040503050406030204" pitchFamily="18" charset="0"/>
                          </a:rPr>
                          <m:t>100</m:t>
                        </m:r>
                      </m:den>
                    </m:f>
                    <m:r>
                      <a:rPr lang="fr-FR" b="0" i="1" kern="0" smtClean="0">
                        <a:solidFill>
                          <a:sysClr val="windowText" lastClr="000000"/>
                        </a:solidFill>
                        <a:latin typeface="Cambria Math" panose="02040503050406030204" pitchFamily="18" charset="0"/>
                      </a:rPr>
                      <m:t>= </m:t>
                    </m:r>
                    <m:f>
                      <m:fPr>
                        <m:ctrlPr>
                          <a:rPr lang="fr-FR" i="1" kern="0" smtClean="0">
                            <a:solidFill>
                              <a:sysClr val="windowText" lastClr="000000"/>
                            </a:solidFill>
                            <a:latin typeface="Cambria Math" panose="02040503050406030204" pitchFamily="18" charset="0"/>
                          </a:rPr>
                        </m:ctrlPr>
                      </m:fPr>
                      <m:num>
                        <m:r>
                          <a:rPr lang="fr-FR" b="0" i="1" kern="0" smtClean="0">
                            <a:solidFill>
                              <a:sysClr val="windowText" lastClr="000000"/>
                            </a:solidFill>
                            <a:latin typeface="Cambria Math" panose="02040503050406030204" pitchFamily="18" charset="0"/>
                          </a:rPr>
                          <m:t>100</m:t>
                        </m:r>
                      </m:num>
                      <m:den>
                        <m:r>
                          <a:rPr lang="fr-FR" b="0" i="1" kern="0" smtClean="0">
                            <a:solidFill>
                              <a:sysClr val="windowText" lastClr="000000"/>
                            </a:solidFill>
                            <a:latin typeface="Cambria Math" panose="02040503050406030204" pitchFamily="18" charset="0"/>
                          </a:rPr>
                          <m:t> 100</m:t>
                        </m:r>
                      </m:den>
                    </m:f>
                    <m:r>
                      <a:rPr lang="fr-FR" b="0" i="1" kern="0" smtClean="0">
                        <a:solidFill>
                          <a:sysClr val="windowText" lastClr="000000"/>
                        </a:solidFill>
                        <a:latin typeface="Cambria Math" panose="02040503050406030204" pitchFamily="18" charset="0"/>
                      </a:rPr>
                      <m:t>+</m:t>
                    </m:r>
                    <m:f>
                      <m:fPr>
                        <m:ctrlPr>
                          <a:rPr lang="fr-FR" i="1" kern="0" smtClean="0">
                            <a:solidFill>
                              <a:sysClr val="windowText" lastClr="000000"/>
                            </a:solidFill>
                            <a:latin typeface="Cambria Math" panose="02040503050406030204" pitchFamily="18" charset="0"/>
                          </a:rPr>
                        </m:ctrlPr>
                      </m:fPr>
                      <m:num>
                        <m:r>
                          <a:rPr lang="fr-FR" b="0" i="1" kern="0" smtClean="0">
                            <a:solidFill>
                              <a:sysClr val="windowText" lastClr="000000"/>
                            </a:solidFill>
                            <a:latin typeface="Cambria Math" panose="02040503050406030204" pitchFamily="18" charset="0"/>
                          </a:rPr>
                          <m:t>100</m:t>
                        </m:r>
                      </m:num>
                      <m:den>
                        <m:r>
                          <a:rPr lang="fr-FR" b="0" i="1" kern="0" smtClean="0">
                            <a:solidFill>
                              <a:sysClr val="windowText" lastClr="000000"/>
                            </a:solidFill>
                            <a:latin typeface="Cambria Math" panose="02040503050406030204" pitchFamily="18" charset="0"/>
                          </a:rPr>
                          <m:t>100</m:t>
                        </m:r>
                      </m:den>
                    </m:f>
                    <m:r>
                      <a:rPr lang="fr-FR" b="0" i="1" kern="0" smtClean="0">
                        <a:solidFill>
                          <a:sysClr val="windowText" lastClr="000000"/>
                        </a:solidFill>
                        <a:latin typeface="Cambria Math" panose="02040503050406030204" pitchFamily="18" charset="0"/>
                      </a:rPr>
                      <m:t>+</m:t>
                    </m:r>
                    <m:f>
                      <m:fPr>
                        <m:ctrlPr>
                          <a:rPr lang="fr-FR" i="1" kern="0" smtClean="0">
                            <a:solidFill>
                              <a:sysClr val="windowText" lastClr="000000"/>
                            </a:solidFill>
                            <a:latin typeface="Cambria Math" panose="02040503050406030204" pitchFamily="18" charset="0"/>
                          </a:rPr>
                        </m:ctrlPr>
                      </m:fPr>
                      <m:num>
                        <m:r>
                          <a:rPr lang="fr-FR" b="0" i="1" kern="0" smtClean="0">
                            <a:solidFill>
                              <a:sysClr val="windowText" lastClr="000000"/>
                            </a:solidFill>
                            <a:latin typeface="Cambria Math" panose="02040503050406030204" pitchFamily="18" charset="0"/>
                          </a:rPr>
                          <m:t>100</m:t>
                        </m:r>
                      </m:num>
                      <m:den>
                        <m:r>
                          <a:rPr lang="fr-FR" b="0" i="1" kern="0" smtClean="0">
                            <a:solidFill>
                              <a:sysClr val="windowText" lastClr="000000"/>
                            </a:solidFill>
                            <a:latin typeface="Cambria Math" panose="02040503050406030204" pitchFamily="18" charset="0"/>
                          </a:rPr>
                          <m:t>100</m:t>
                        </m:r>
                      </m:den>
                    </m:f>
                    <m:r>
                      <a:rPr lang="fr-FR" b="0" i="1" kern="0" smtClean="0">
                        <a:solidFill>
                          <a:sysClr val="windowText" lastClr="000000"/>
                        </a:solidFill>
                        <a:latin typeface="Cambria Math" panose="02040503050406030204" pitchFamily="18" charset="0"/>
                      </a:rPr>
                      <m:t>+</m:t>
                    </m:r>
                    <m:f>
                      <m:fPr>
                        <m:ctrlPr>
                          <a:rPr lang="fr-FR" i="1" kern="0" smtClean="0">
                            <a:solidFill>
                              <a:sysClr val="windowText" lastClr="000000"/>
                            </a:solidFill>
                            <a:latin typeface="Cambria Math" panose="02040503050406030204" pitchFamily="18" charset="0"/>
                          </a:rPr>
                        </m:ctrlPr>
                      </m:fPr>
                      <m:num>
                        <m:r>
                          <a:rPr lang="fr-FR" b="0" i="1" kern="0" smtClean="0">
                            <a:solidFill>
                              <a:sysClr val="windowText" lastClr="000000"/>
                            </a:solidFill>
                            <a:latin typeface="Cambria Math" panose="02040503050406030204" pitchFamily="18" charset="0"/>
                          </a:rPr>
                          <m:t>100</m:t>
                        </m:r>
                      </m:num>
                      <m:den>
                        <m:r>
                          <a:rPr lang="fr-FR" b="0" i="1" kern="0" smtClean="0">
                            <a:solidFill>
                              <a:sysClr val="windowText" lastClr="000000"/>
                            </a:solidFill>
                            <a:latin typeface="Cambria Math" panose="02040503050406030204" pitchFamily="18" charset="0"/>
                          </a:rPr>
                          <m:t>100</m:t>
                        </m:r>
                      </m:den>
                    </m:f>
                    <m:r>
                      <a:rPr lang="fr-FR" b="0" i="1" kern="0" smtClean="0">
                        <a:solidFill>
                          <a:sysClr val="windowText" lastClr="000000"/>
                        </a:solidFill>
                        <a:latin typeface="Cambria Math" panose="02040503050406030204" pitchFamily="18" charset="0"/>
                      </a:rPr>
                      <m:t>+</m:t>
                    </m:r>
                    <m:f>
                      <m:fPr>
                        <m:ctrlPr>
                          <a:rPr lang="fr-FR" i="1" kern="0" smtClean="0">
                            <a:solidFill>
                              <a:sysClr val="windowText" lastClr="000000"/>
                            </a:solidFill>
                            <a:latin typeface="Cambria Math" panose="02040503050406030204" pitchFamily="18" charset="0"/>
                          </a:rPr>
                        </m:ctrlPr>
                      </m:fPr>
                      <m:num>
                        <m:r>
                          <a:rPr lang="fr-FR" b="0" i="1" kern="0" smtClean="0">
                            <a:solidFill>
                              <a:sysClr val="windowText" lastClr="000000"/>
                            </a:solidFill>
                            <a:latin typeface="Cambria Math" panose="02040503050406030204" pitchFamily="18" charset="0"/>
                          </a:rPr>
                          <m:t>100</m:t>
                        </m:r>
                      </m:num>
                      <m:den>
                        <m:r>
                          <a:rPr lang="fr-FR" b="0" i="1" kern="0" smtClean="0">
                            <a:solidFill>
                              <a:sysClr val="windowText" lastClr="000000"/>
                            </a:solidFill>
                            <a:latin typeface="Cambria Math" panose="02040503050406030204" pitchFamily="18" charset="0"/>
                          </a:rPr>
                          <m:t>100</m:t>
                        </m:r>
                      </m:den>
                    </m:f>
                    <m:r>
                      <a:rPr lang="fr-FR" b="0" i="1" kern="0" smtClean="0">
                        <a:solidFill>
                          <a:sysClr val="windowText" lastClr="000000"/>
                        </a:solidFill>
                        <a:latin typeface="Cambria Math" panose="02040503050406030204" pitchFamily="18" charset="0"/>
                      </a:rPr>
                      <m:t>+</m:t>
                    </m:r>
                    <m:f>
                      <m:fPr>
                        <m:ctrlPr>
                          <a:rPr lang="fr-FR" i="1" kern="0" smtClean="0">
                            <a:solidFill>
                              <a:sysClr val="windowText" lastClr="000000"/>
                            </a:solidFill>
                            <a:latin typeface="Cambria Math" panose="02040503050406030204" pitchFamily="18" charset="0"/>
                          </a:rPr>
                        </m:ctrlPr>
                      </m:fPr>
                      <m:num>
                        <m:r>
                          <a:rPr lang="fr-FR" b="0" i="1" kern="0" smtClean="0">
                            <a:solidFill>
                              <a:sysClr val="windowText" lastClr="000000"/>
                            </a:solidFill>
                            <a:latin typeface="Cambria Math" panose="02040503050406030204" pitchFamily="18" charset="0"/>
                          </a:rPr>
                          <m:t>37</m:t>
                        </m:r>
                      </m:num>
                      <m:den>
                        <m:r>
                          <a:rPr lang="fr-FR" b="0" i="1" kern="0" smtClean="0">
                            <a:solidFill>
                              <a:sysClr val="windowText" lastClr="000000"/>
                            </a:solidFill>
                            <a:latin typeface="Cambria Math" panose="02040503050406030204" pitchFamily="18" charset="0"/>
                          </a:rPr>
                          <m:t>100</m:t>
                        </m:r>
                      </m:den>
                    </m:f>
                  </m:oMath>
                </a14:m>
                <a:r>
                  <a:rPr lang="fr-FR" kern="0" dirty="0">
                    <a:solidFill>
                      <a:sysClr val="windowText" lastClr="000000"/>
                    </a:solidFill>
                  </a:rPr>
                  <a:t> = 5 unités et </a:t>
                </a:r>
                <a14:m>
                  <m:oMath xmlns:m="http://schemas.openxmlformats.org/officeDocument/2006/math">
                    <m:f>
                      <m:fPr>
                        <m:ctrlPr>
                          <a:rPr lang="fr-FR" i="1" kern="0" smtClean="0">
                            <a:solidFill>
                              <a:sysClr val="windowText" lastClr="000000"/>
                            </a:solidFill>
                            <a:latin typeface="Cambria Math" panose="02040503050406030204" pitchFamily="18" charset="0"/>
                          </a:rPr>
                        </m:ctrlPr>
                      </m:fPr>
                      <m:num>
                        <m:r>
                          <a:rPr lang="fr-FR" b="0" i="1" kern="0" smtClean="0">
                            <a:solidFill>
                              <a:sysClr val="windowText" lastClr="000000"/>
                            </a:solidFill>
                            <a:latin typeface="Cambria Math" panose="02040503050406030204" pitchFamily="18" charset="0"/>
                          </a:rPr>
                          <m:t>37</m:t>
                        </m:r>
                      </m:num>
                      <m:den>
                        <m:r>
                          <a:rPr lang="fr-FR" b="0" i="1" kern="0" smtClean="0">
                            <a:solidFill>
                              <a:sysClr val="windowText" lastClr="000000"/>
                            </a:solidFill>
                            <a:latin typeface="Cambria Math" panose="02040503050406030204" pitchFamily="18" charset="0"/>
                          </a:rPr>
                          <m:t>100</m:t>
                        </m:r>
                      </m:den>
                    </m:f>
                  </m:oMath>
                </a14:m>
                <a:r>
                  <a:rPr lang="fr-FR" kern="0" dirty="0">
                    <a:solidFill>
                      <a:sysClr val="windowText" lastClr="000000"/>
                    </a:solidFill>
                  </a:rPr>
                  <a:t> </a:t>
                </a:r>
              </a:p>
            </p:txBody>
          </p:sp>
        </mc:Choice>
        <mc:Fallback xmlns="">
          <p:sp>
            <p:nvSpPr>
              <p:cNvPr id="9" name="ZoneTexte 8"/>
              <p:cNvSpPr txBox="1">
                <a:spLocks noRot="1" noChangeAspect="1" noMove="1" noResize="1" noEditPoints="1" noAdjustHandles="1" noChangeArrowheads="1" noChangeShapeType="1" noTextEdit="1"/>
              </p:cNvSpPr>
              <p:nvPr/>
            </p:nvSpPr>
            <p:spPr>
              <a:xfrm>
                <a:off x="4584991" y="3147520"/>
                <a:ext cx="6838569" cy="1119922"/>
              </a:xfrm>
              <a:prstGeom prst="rect">
                <a:avLst/>
              </a:prstGeom>
              <a:blipFill rotWithShape="0">
                <a:blip r:embed="rId5"/>
                <a:stretch>
                  <a:fillRect b="-2717"/>
                </a:stretch>
              </a:blipFill>
            </p:spPr>
            <p:txBody>
              <a:bodyPr/>
              <a:lstStyle/>
              <a:p>
                <a:r>
                  <a:rPr lang="fr-FR">
                    <a:noFill/>
                  </a:rPr>
                  <a:t> </a:t>
                </a:r>
              </a:p>
            </p:txBody>
          </p:sp>
        </mc:Fallback>
      </mc:AlternateContent>
      <p:sp>
        <p:nvSpPr>
          <p:cNvPr id="11" name="ZoneTexte 10"/>
          <p:cNvSpPr txBox="1"/>
          <p:nvPr/>
        </p:nvSpPr>
        <p:spPr>
          <a:xfrm>
            <a:off x="4760485" y="4588239"/>
            <a:ext cx="4464496" cy="338554"/>
          </a:xfrm>
          <a:prstGeom prst="rect">
            <a:avLst/>
          </a:prstGeom>
          <a:noFill/>
        </p:spPr>
        <p:txBody>
          <a:bodyPr wrap="square" rtlCol="0">
            <a:spAutoFit/>
          </a:bodyPr>
          <a:lstStyle/>
          <a:p>
            <a:pPr>
              <a:defRPr/>
            </a:pPr>
            <a:r>
              <a:rPr lang="fr-FR" sz="1600" kern="0" dirty="0">
                <a:solidFill>
                  <a:sysClr val="windowText" lastClr="000000"/>
                </a:solidFill>
              </a:rPr>
              <a:t>On choisit une unité facilement partageable en 100</a:t>
            </a:r>
          </a:p>
        </p:txBody>
      </p:sp>
      <p:sp>
        <p:nvSpPr>
          <p:cNvPr id="3" name="Rectangle 2"/>
          <p:cNvSpPr/>
          <p:nvPr/>
        </p:nvSpPr>
        <p:spPr>
          <a:xfrm>
            <a:off x="4584991" y="1380944"/>
            <a:ext cx="6096000" cy="538609"/>
          </a:xfrm>
          <a:prstGeom prst="rect">
            <a:avLst/>
          </a:prstGeom>
        </p:spPr>
        <p:txBody>
          <a:bodyPr>
            <a:spAutoFit/>
          </a:bodyPr>
          <a:lstStyle/>
          <a:p>
            <a:endParaRPr lang="fr-FR" sz="1100" dirty="0">
              <a:solidFill>
                <a:srgbClr val="000000"/>
              </a:solidFill>
              <a:latin typeface="Calibri" panose="020F0502020204030204" pitchFamily="34" charset="0"/>
            </a:endParaRPr>
          </a:p>
          <a:p>
            <a:r>
              <a:rPr lang="fr-FR" dirty="0">
                <a:latin typeface="Calibri" panose="020F0502020204030204" pitchFamily="34" charset="0"/>
              </a:rPr>
              <a:t>Ecris                  sous la forme d’un entier et d’une fraction </a:t>
            </a:r>
            <a:endParaRPr lang="fr-FR" dirty="0"/>
          </a:p>
        </p:txBody>
      </p:sp>
      <p:pic>
        <p:nvPicPr>
          <p:cNvPr id="13"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291328" y="1441845"/>
            <a:ext cx="601232" cy="679914"/>
          </a:xfrm>
          <a:prstGeom prst="rect">
            <a:avLst/>
          </a:prstGeom>
          <a:noFill/>
        </p:spPr>
      </p:pic>
      <p:cxnSp>
        <p:nvCxnSpPr>
          <p:cNvPr id="5" name="Connecteur droit avec flèche 4"/>
          <p:cNvCxnSpPr/>
          <p:nvPr/>
        </p:nvCxnSpPr>
        <p:spPr>
          <a:xfrm flipH="1">
            <a:off x="3459180" y="2450389"/>
            <a:ext cx="13013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Espace réservé du pied de page 3"/>
          <p:cNvSpPr>
            <a:spLocks noGrp="1"/>
          </p:cNvSpPr>
          <p:nvPr>
            <p:ph type="ftr" sz="quarter" idx="11"/>
          </p:nvPr>
        </p:nvSpPr>
        <p:spPr>
          <a:xfrm>
            <a:off x="4008104" y="6360063"/>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1474313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defRPr/>
            </a:pPr>
            <a:endParaRPr lang="fr-FR" kern="0">
              <a:solidFill>
                <a:sysClr val="windowText" lastClr="000000"/>
              </a:solidFill>
            </a:endParaRPr>
          </a:p>
        </p:txBody>
      </p:sp>
      <p:sp>
        <p:nvSpPr>
          <p:cNvPr id="8" name="Rectangle 7"/>
          <p:cNvSpPr/>
          <p:nvPr/>
        </p:nvSpPr>
        <p:spPr>
          <a:xfrm>
            <a:off x="356260" y="404664"/>
            <a:ext cx="11388436" cy="1384995"/>
          </a:xfrm>
          <a:prstGeom prst="rect">
            <a:avLst/>
          </a:prstGeom>
        </p:spPr>
        <p:txBody>
          <a:bodyPr wrap="square">
            <a:spAutoFit/>
          </a:bodyPr>
          <a:lstStyle/>
          <a:p>
            <a:pPr>
              <a:defRPr/>
            </a:pPr>
            <a:r>
              <a:rPr lang="fr-FR" sz="2800" dirty="0">
                <a:solidFill>
                  <a:prstClr val="black"/>
                </a:solidFill>
              </a:rPr>
              <a:t>PENSER L’ENSEIGNEMENT DES MATHS COMME UN SYSTÈME COHÉRENT ET PÉRENNE DANS LE TEMPS </a:t>
            </a:r>
            <a:r>
              <a:rPr lang="fr-FR" sz="2800" dirty="0">
                <a:solidFill>
                  <a:srgbClr val="FF0000"/>
                </a:solidFill>
              </a:rPr>
              <a:t>: POUR </a:t>
            </a:r>
            <a:r>
              <a:rPr lang="fr-FR" sz="2800" kern="0" dirty="0">
                <a:solidFill>
                  <a:srgbClr val="FF0000"/>
                </a:solidFill>
              </a:rPr>
              <a:t>DONNER L’ÉCRITURE DÉCIMALE D’UNE FRACTION</a:t>
            </a:r>
          </a:p>
        </p:txBody>
      </p:sp>
      <p:sp>
        <p:nvSpPr>
          <p:cNvPr id="2052"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defRPr/>
            </a:pPr>
            <a:endParaRPr lang="fr-FR" kern="0">
              <a:solidFill>
                <a:sysClr val="windowText" lastClr="000000"/>
              </a:solidFill>
            </a:endParaRPr>
          </a:p>
        </p:txBody>
      </p:sp>
      <p:pic>
        <p:nvPicPr>
          <p:cNvPr id="205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91744" y="2204865"/>
            <a:ext cx="3528392" cy="499729"/>
          </a:xfrm>
          <a:prstGeom prst="rect">
            <a:avLst/>
          </a:prstGeom>
          <a:noFill/>
        </p:spPr>
      </p:pic>
      <p:sp>
        <p:nvSpPr>
          <p:cNvPr id="11" name="ZoneTexte 10"/>
          <p:cNvSpPr txBox="1"/>
          <p:nvPr/>
        </p:nvSpPr>
        <p:spPr>
          <a:xfrm>
            <a:off x="2207568" y="3924123"/>
            <a:ext cx="4536504" cy="369332"/>
          </a:xfrm>
          <a:prstGeom prst="rect">
            <a:avLst/>
          </a:prstGeom>
          <a:noFill/>
        </p:spPr>
        <p:txBody>
          <a:bodyPr wrap="square" rtlCol="0">
            <a:spAutoFit/>
          </a:bodyPr>
          <a:lstStyle/>
          <a:p>
            <a:pPr>
              <a:defRPr/>
            </a:pPr>
            <a:r>
              <a:rPr lang="fr-FR" kern="0" dirty="0">
                <a:solidFill>
                  <a:sysClr val="windowText" lastClr="000000"/>
                </a:solidFill>
              </a:rPr>
              <a:t>Car         , c’est 5 fois          et  </a:t>
            </a:r>
          </a:p>
        </p:txBody>
      </p:sp>
      <p:pic>
        <p:nvPicPr>
          <p:cNvPr id="3074" name="Picture 2"/>
          <p:cNvPicPr>
            <a:picLocks noChangeAspect="1" noChangeArrowheads="1"/>
          </p:cNvPicPr>
          <p:nvPr/>
        </p:nvPicPr>
        <p:blipFill>
          <a:blip r:embed="rId4" cstate="print"/>
          <a:srcRect/>
          <a:stretch>
            <a:fillRect/>
          </a:stretch>
        </p:blipFill>
        <p:spPr bwMode="auto">
          <a:xfrm>
            <a:off x="2685356" y="3854254"/>
            <a:ext cx="444500" cy="622300"/>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4389264" y="3854254"/>
            <a:ext cx="482600" cy="546100"/>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413016" y="3935283"/>
            <a:ext cx="288032" cy="384042"/>
          </a:xfrm>
          <a:prstGeom prst="rect">
            <a:avLst/>
          </a:prstGeom>
          <a:noFill/>
        </p:spPr>
      </p:pic>
      <p:pic>
        <p:nvPicPr>
          <p:cNvPr id="3076"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975796" y="3911280"/>
            <a:ext cx="266404" cy="432048"/>
          </a:xfrm>
          <a:prstGeom prst="rect">
            <a:avLst/>
          </a:prstGeom>
          <a:noFill/>
        </p:spPr>
      </p:pic>
      <p:sp>
        <p:nvSpPr>
          <p:cNvPr id="3078" name="Rectangle 6"/>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defRPr/>
            </a:pPr>
            <a:endParaRPr lang="fr-FR" kern="0">
              <a:solidFill>
                <a:sysClr val="windowText" lastClr="000000"/>
              </a:solidFill>
            </a:endParaRPr>
          </a:p>
        </p:txBody>
      </p:sp>
      <p:sp>
        <p:nvSpPr>
          <p:cNvPr id="3079" name="Rectangle 7"/>
          <p:cNvSpPr>
            <a:spLocks noChangeArrowheads="1"/>
          </p:cNvSpPr>
          <p:nvPr/>
        </p:nvSpPr>
        <p:spPr bwMode="auto">
          <a:xfrm>
            <a:off x="5687764" y="3980142"/>
            <a:ext cx="374237"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defRPr/>
            </a:pPr>
            <a:r>
              <a:rPr lang="fr-FR" sz="1400" b="1" kern="0" dirty="0">
                <a:solidFill>
                  <a:srgbClr val="00B050"/>
                </a:solidFill>
                <a:latin typeface="Calibri" pitchFamily="34" charset="0"/>
                <a:ea typeface="Times New Roman" pitchFamily="18" charset="0"/>
                <a:cs typeface="Times New Roman" pitchFamily="18" charset="0"/>
              </a:rPr>
              <a:t> = </a:t>
            </a:r>
            <a:endParaRPr lang="fr-FR" kern="0" dirty="0">
              <a:solidFill>
                <a:prstClr val="black"/>
              </a:solidFill>
              <a:latin typeface="Arial" pitchFamily="34" charset="0"/>
              <a:cs typeface="Arial" pitchFamily="34" charset="0"/>
            </a:endParaRPr>
          </a:p>
        </p:txBody>
      </p:sp>
      <p:sp>
        <p:nvSpPr>
          <p:cNvPr id="3080" name="Rectangle 8"/>
          <p:cNvSpPr>
            <a:spLocks noChangeArrowheads="1"/>
          </p:cNvSpPr>
          <p:nvPr/>
        </p:nvSpPr>
        <p:spPr bwMode="auto">
          <a:xfrm>
            <a:off x="1524001" y="1567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defRPr/>
            </a:pPr>
            <a:endParaRPr lang="fr-FR" kern="0">
              <a:solidFill>
                <a:prstClr val="black"/>
              </a:solidFill>
              <a:latin typeface="Arial" pitchFamily="34" charset="0"/>
              <a:cs typeface="Arial" pitchFamily="34" charset="0"/>
            </a:endParaRPr>
          </a:p>
        </p:txBody>
      </p:sp>
      <p:sp>
        <p:nvSpPr>
          <p:cNvPr id="21" name="Ellipse 20"/>
          <p:cNvSpPr/>
          <p:nvPr/>
        </p:nvSpPr>
        <p:spPr>
          <a:xfrm>
            <a:off x="1708732" y="3237102"/>
            <a:ext cx="5035340" cy="185660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kern="0">
              <a:solidFill>
                <a:sysClr val="windowText" lastClr="000000"/>
              </a:solidFill>
            </a:endParaRPr>
          </a:p>
        </p:txBody>
      </p:sp>
      <p:cxnSp>
        <p:nvCxnSpPr>
          <p:cNvPr id="23" name="Connecteur droit avec flèche 22"/>
          <p:cNvCxnSpPr/>
          <p:nvPr/>
        </p:nvCxnSpPr>
        <p:spPr>
          <a:xfrm flipH="1" flipV="1">
            <a:off x="4655840" y="2852936"/>
            <a:ext cx="216024" cy="648072"/>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5807968" y="2780928"/>
            <a:ext cx="0" cy="648072"/>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ZoneTexte 1"/>
              <p:cNvSpPr txBox="1"/>
              <p:nvPr/>
            </p:nvSpPr>
            <p:spPr>
              <a:xfrm>
                <a:off x="7320136" y="3335628"/>
                <a:ext cx="4116303" cy="905889"/>
              </a:xfrm>
              <a:prstGeom prst="rect">
                <a:avLst/>
              </a:prstGeom>
              <a:noFill/>
            </p:spPr>
            <p:txBody>
              <a:bodyPr wrap="square" rtlCol="0">
                <a:spAutoFit/>
              </a:bodyPr>
              <a:lstStyle/>
              <a:p>
                <a:r>
                  <a:rPr lang="fr-FR" dirty="0"/>
                  <a:t>Mais aussi </a:t>
                </a:r>
                <a14:m>
                  <m:oMath xmlns:m="http://schemas.openxmlformats.org/officeDocument/2006/math">
                    <m:f>
                      <m:fPr>
                        <m:ctrlPr>
                          <a:rPr lang="fr-FR" i="1" smtClean="0">
                            <a:latin typeface="Cambria Math" panose="02040503050406030204" pitchFamily="18" charset="0"/>
                          </a:rPr>
                        </m:ctrlPr>
                      </m:fPr>
                      <m:num>
                        <m:r>
                          <a:rPr lang="fr-FR" b="0" i="1" smtClean="0">
                            <a:latin typeface="Cambria Math" panose="02040503050406030204" pitchFamily="18" charset="0"/>
                          </a:rPr>
                          <m:t>50</m:t>
                        </m:r>
                      </m:num>
                      <m:den>
                        <m:r>
                          <a:rPr lang="fr-FR" b="0" i="1" smtClean="0">
                            <a:latin typeface="Cambria Math" panose="02040503050406030204" pitchFamily="18" charset="0"/>
                          </a:rPr>
                          <m:t>100  </m:t>
                        </m:r>
                      </m:den>
                    </m:f>
                  </m:oMath>
                </a14:m>
                <a:r>
                  <a:rPr lang="fr-FR" dirty="0"/>
                  <a:t>  c’est la moitié d’une unité</a:t>
                </a:r>
              </a:p>
              <a:p>
                <a:r>
                  <a:rPr lang="fr-FR" dirty="0"/>
                  <a:t>1u = 1  et </a:t>
                </a:r>
                <a14:m>
                  <m:oMath xmlns:m="http://schemas.openxmlformats.org/officeDocument/2006/math">
                    <m:f>
                      <m:fPr>
                        <m:ctrlPr>
                          <a:rPr lang="fr-FR" i="1" smtClean="0">
                            <a:latin typeface="Cambria Math" panose="02040503050406030204" pitchFamily="18" charset="0"/>
                          </a:rPr>
                        </m:ctrlPr>
                      </m:fPr>
                      <m:num>
                        <m:r>
                          <a:rPr lang="fr-FR" b="0" i="1" smtClean="0">
                            <a:latin typeface="Cambria Math" panose="02040503050406030204" pitchFamily="18" charset="0"/>
                          </a:rPr>
                          <m:t>1</m:t>
                        </m:r>
                      </m:num>
                      <m:den>
                        <m:r>
                          <a:rPr lang="fr-FR" b="0" i="1" smtClean="0">
                            <a:latin typeface="Cambria Math" panose="02040503050406030204" pitchFamily="18" charset="0"/>
                          </a:rPr>
                          <m:t>2</m:t>
                        </m:r>
                      </m:den>
                    </m:f>
                  </m:oMath>
                </a14:m>
                <a:r>
                  <a:rPr lang="fr-FR" dirty="0"/>
                  <a:t> u c’est aussi 0,50</a:t>
                </a:r>
              </a:p>
            </p:txBody>
          </p:sp>
        </mc:Choice>
        <mc:Fallback xmlns="">
          <p:sp>
            <p:nvSpPr>
              <p:cNvPr id="2" name="ZoneTexte 1"/>
              <p:cNvSpPr txBox="1">
                <a:spLocks noRot="1" noChangeAspect="1" noMove="1" noResize="1" noEditPoints="1" noAdjustHandles="1" noChangeArrowheads="1" noChangeShapeType="1" noTextEdit="1"/>
              </p:cNvSpPr>
              <p:nvPr/>
            </p:nvSpPr>
            <p:spPr>
              <a:xfrm>
                <a:off x="7320136" y="3335628"/>
                <a:ext cx="4116303" cy="905889"/>
              </a:xfrm>
              <a:prstGeom prst="rect">
                <a:avLst/>
              </a:prstGeom>
              <a:blipFill rotWithShape="0">
                <a:blip r:embed="rId8"/>
                <a:stretch>
                  <a:fillRect l="-1333" b="-671"/>
                </a:stretch>
              </a:blipFill>
            </p:spPr>
            <p:txBody>
              <a:bodyPr/>
              <a:lstStyle/>
              <a:p>
                <a:r>
                  <a:rPr lang="fr-FR">
                    <a:noFill/>
                  </a:rPr>
                  <a:t> </a:t>
                </a:r>
              </a:p>
            </p:txBody>
          </p:sp>
        </mc:Fallback>
      </mc:AlternateContent>
      <p:sp>
        <p:nvSpPr>
          <p:cNvPr id="3" name="Espace réservé du pied de page 2"/>
          <p:cNvSpPr>
            <a:spLocks noGrp="1"/>
          </p:cNvSpPr>
          <p:nvPr>
            <p:ph type="ftr" sz="quarter" idx="11"/>
          </p:nvPr>
        </p:nvSpPr>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139944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5013" y="476672"/>
            <a:ext cx="10987184" cy="1120308"/>
          </a:xfrm>
        </p:spPr>
        <p:txBody>
          <a:bodyPr>
            <a:normAutofit fontScale="90000"/>
          </a:bodyPr>
          <a:lstStyle/>
          <a:p>
            <a:r>
              <a:rPr lang="fr-FR" sz="2800" dirty="0"/>
              <a:t>PENSER l’enseignement des maths comme un système cohérent et pérenne dans le temps :  </a:t>
            </a:r>
            <a:r>
              <a:rPr lang="fr-FR" sz="2800" dirty="0">
                <a:solidFill>
                  <a:srgbClr val="FF0000"/>
                </a:solidFill>
              </a:rPr>
              <a:t>Intercaler UN nombre entre deux nombres décimaux</a:t>
            </a:r>
          </a:p>
        </p:txBody>
      </p:sp>
      <p:sp>
        <p:nvSpPr>
          <p:cNvPr id="5" name="ZoneTexte 4"/>
          <p:cNvSpPr txBox="1"/>
          <p:nvPr/>
        </p:nvSpPr>
        <p:spPr>
          <a:xfrm>
            <a:off x="771611" y="2151000"/>
            <a:ext cx="5904656" cy="2862322"/>
          </a:xfrm>
          <a:prstGeom prst="rect">
            <a:avLst/>
          </a:prstGeom>
          <a:noFill/>
        </p:spPr>
        <p:txBody>
          <a:bodyPr wrap="square" rtlCol="0">
            <a:spAutoFit/>
          </a:bodyPr>
          <a:lstStyle/>
          <a:p>
            <a:pPr>
              <a:defRPr/>
            </a:pPr>
            <a:r>
              <a:rPr lang="fr-FR" kern="0" dirty="0">
                <a:solidFill>
                  <a:sysClr val="windowText" lastClr="000000"/>
                </a:solidFill>
              </a:rPr>
              <a:t>Intercale un nombre entre 2,8 et 2,9</a:t>
            </a:r>
          </a:p>
          <a:p>
            <a:pPr>
              <a:defRPr/>
            </a:pPr>
            <a:endParaRPr lang="fr-FR" kern="0" dirty="0">
              <a:solidFill>
                <a:sysClr val="windowText" lastClr="000000"/>
              </a:solidFill>
            </a:endParaRPr>
          </a:p>
          <a:p>
            <a:pPr>
              <a:defRPr/>
            </a:pPr>
            <a:endParaRPr lang="fr-FR" kern="0" dirty="0">
              <a:solidFill>
                <a:sysClr val="windowText" lastClr="000000"/>
              </a:solidFill>
            </a:endParaRPr>
          </a:p>
          <a:p>
            <a:pPr>
              <a:defRPr/>
            </a:pPr>
            <a:r>
              <a:rPr lang="fr-FR" b="1" kern="0" dirty="0">
                <a:solidFill>
                  <a:srgbClr val="00B050"/>
                </a:solidFill>
              </a:rPr>
              <a:t>2,8 c’est 28 dixièmes</a:t>
            </a:r>
            <a:r>
              <a:rPr lang="fr-FR" kern="0" dirty="0">
                <a:solidFill>
                  <a:sysClr val="windowText" lastClr="000000"/>
                </a:solidFill>
              </a:rPr>
              <a:t> et </a:t>
            </a:r>
            <a:r>
              <a:rPr lang="fr-FR" b="1" kern="0" dirty="0">
                <a:solidFill>
                  <a:srgbClr val="00B050"/>
                </a:solidFill>
              </a:rPr>
              <a:t>28 dixièmes = 280 centièmes</a:t>
            </a:r>
          </a:p>
          <a:p>
            <a:pPr>
              <a:defRPr/>
            </a:pPr>
            <a:r>
              <a:rPr lang="fr-FR" kern="0" dirty="0">
                <a:solidFill>
                  <a:sysClr val="windowText" lastClr="000000"/>
                </a:solidFill>
              </a:rPr>
              <a:t>2,9 c’est 290 centièmes</a:t>
            </a:r>
          </a:p>
          <a:p>
            <a:pPr>
              <a:defRPr/>
            </a:pPr>
            <a:endParaRPr lang="fr-FR" kern="0" dirty="0">
              <a:solidFill>
                <a:sysClr val="windowText" lastClr="000000"/>
              </a:solidFill>
            </a:endParaRPr>
          </a:p>
          <a:p>
            <a:pPr>
              <a:defRPr/>
            </a:pPr>
            <a:r>
              <a:rPr lang="fr-FR" kern="0" dirty="0">
                <a:solidFill>
                  <a:sysClr val="windowText" lastClr="000000"/>
                </a:solidFill>
              </a:rPr>
              <a:t>Entre 280  centièmes et 290 centièmes, on peut intercaler par exemple 283 centièmes, et </a:t>
            </a:r>
            <a:r>
              <a:rPr lang="fr-FR" b="1" kern="0" dirty="0">
                <a:solidFill>
                  <a:srgbClr val="00B050"/>
                </a:solidFill>
              </a:rPr>
              <a:t>283 centièmes = 2,83</a:t>
            </a:r>
          </a:p>
          <a:p>
            <a:pPr>
              <a:defRPr/>
            </a:pPr>
            <a:endParaRPr lang="fr-FR" kern="0" dirty="0">
              <a:solidFill>
                <a:sysClr val="windowText" lastClr="000000"/>
              </a:solidFill>
            </a:endParaRPr>
          </a:p>
          <a:p>
            <a:pPr>
              <a:defRPr/>
            </a:pPr>
            <a:endParaRPr lang="fr-FR" kern="0" dirty="0">
              <a:solidFill>
                <a:sysClr val="windowText" lastClr="000000"/>
              </a:solidFill>
            </a:endParaRPr>
          </a:p>
        </p:txBody>
      </p:sp>
      <p:sp>
        <p:nvSpPr>
          <p:cNvPr id="3" name="Espace réservé du pied de page 2"/>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3071809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005" y="618517"/>
            <a:ext cx="11863450" cy="1210283"/>
          </a:xfrm>
        </p:spPr>
        <p:txBody>
          <a:bodyPr>
            <a:normAutofit/>
          </a:bodyPr>
          <a:lstStyle/>
          <a:p>
            <a:r>
              <a:rPr lang="fr-FR" sz="2800" dirty="0"/>
              <a:t>PENSER l’enseignement des maths comme un système cohérent et pérenne dans le temps : </a:t>
            </a:r>
            <a:r>
              <a:rPr lang="fr-FR" sz="2800" dirty="0">
                <a:solidFill>
                  <a:srgbClr val="FF0000"/>
                </a:solidFill>
              </a:rPr>
              <a:t>Effectuer des conversions</a:t>
            </a:r>
          </a:p>
        </p:txBody>
      </p:sp>
      <p:sp>
        <p:nvSpPr>
          <p:cNvPr id="20" name="ZoneTexte 19"/>
          <p:cNvSpPr txBox="1"/>
          <p:nvPr/>
        </p:nvSpPr>
        <p:spPr>
          <a:xfrm>
            <a:off x="3230907" y="2204864"/>
            <a:ext cx="6264696" cy="3416320"/>
          </a:xfrm>
          <a:prstGeom prst="rect">
            <a:avLst/>
          </a:prstGeom>
          <a:noFill/>
        </p:spPr>
        <p:txBody>
          <a:bodyPr wrap="square" rtlCol="0">
            <a:spAutoFit/>
          </a:bodyPr>
          <a:lstStyle/>
          <a:p>
            <a:pPr>
              <a:defRPr/>
            </a:pPr>
            <a:r>
              <a:rPr lang="fr-FR" kern="0" dirty="0">
                <a:solidFill>
                  <a:sysClr val="windowText" lastClr="000000"/>
                </a:solidFill>
              </a:rPr>
              <a:t>300 cm = 300 centièmes de mètre =         m = </a:t>
            </a:r>
            <a:r>
              <a:rPr lang="fr-FR" b="1" kern="0" dirty="0">
                <a:solidFill>
                  <a:srgbClr val="00B050"/>
                </a:solidFill>
              </a:rPr>
              <a:t>3</a:t>
            </a:r>
            <a:r>
              <a:rPr lang="fr-FR" kern="0" dirty="0">
                <a:solidFill>
                  <a:sysClr val="windowText" lastClr="000000"/>
                </a:solidFill>
              </a:rPr>
              <a:t> m</a:t>
            </a:r>
          </a:p>
          <a:p>
            <a:pPr>
              <a:defRPr/>
            </a:pPr>
            <a:endParaRPr lang="fr-FR" kern="0" dirty="0">
              <a:solidFill>
                <a:sysClr val="windowText" lastClr="000000"/>
              </a:solidFill>
            </a:endParaRPr>
          </a:p>
          <a:p>
            <a:pPr>
              <a:defRPr/>
            </a:pPr>
            <a:endParaRPr lang="fr-FR" kern="0" dirty="0">
              <a:solidFill>
                <a:sysClr val="windowText" lastClr="000000"/>
              </a:solidFill>
            </a:endParaRPr>
          </a:p>
          <a:p>
            <a:pPr>
              <a:defRPr/>
            </a:pPr>
            <a:endParaRPr lang="fr-FR" kern="0" dirty="0">
              <a:solidFill>
                <a:sysClr val="windowText" lastClr="000000"/>
              </a:solidFill>
            </a:endParaRPr>
          </a:p>
          <a:p>
            <a:pPr>
              <a:defRPr/>
            </a:pPr>
            <a:r>
              <a:rPr lang="fr-FR" kern="0" dirty="0">
                <a:solidFill>
                  <a:sysClr val="windowText" lastClr="000000"/>
                </a:solidFill>
              </a:rPr>
              <a:t>5 cm = 5 centièmes de mètres =          m = </a:t>
            </a:r>
            <a:r>
              <a:rPr lang="fr-FR" b="1" kern="0" dirty="0">
                <a:solidFill>
                  <a:srgbClr val="00B050"/>
                </a:solidFill>
              </a:rPr>
              <a:t>0,05</a:t>
            </a:r>
            <a:r>
              <a:rPr lang="fr-FR" kern="0" dirty="0">
                <a:solidFill>
                  <a:sysClr val="windowText" lastClr="000000"/>
                </a:solidFill>
              </a:rPr>
              <a:t> m</a:t>
            </a:r>
          </a:p>
          <a:p>
            <a:pPr>
              <a:defRPr/>
            </a:pPr>
            <a:endParaRPr lang="fr-FR" kern="0" dirty="0">
              <a:solidFill>
                <a:sysClr val="windowText" lastClr="000000"/>
              </a:solidFill>
            </a:endParaRPr>
          </a:p>
          <a:p>
            <a:pPr>
              <a:defRPr/>
            </a:pPr>
            <a:endParaRPr lang="fr-FR" kern="0" dirty="0">
              <a:solidFill>
                <a:sysClr val="windowText" lastClr="000000"/>
              </a:solidFill>
            </a:endParaRPr>
          </a:p>
          <a:p>
            <a:pPr>
              <a:defRPr/>
            </a:pPr>
            <a:endParaRPr lang="fr-FR" kern="0" dirty="0">
              <a:solidFill>
                <a:sysClr val="windowText" lastClr="000000"/>
              </a:solidFill>
            </a:endParaRPr>
          </a:p>
          <a:p>
            <a:pPr>
              <a:defRPr/>
            </a:pPr>
            <a:endParaRPr lang="fr-FR" kern="0" dirty="0">
              <a:solidFill>
                <a:sysClr val="windowText" lastClr="000000"/>
              </a:solidFill>
            </a:endParaRPr>
          </a:p>
          <a:p>
            <a:pPr>
              <a:defRPr/>
            </a:pPr>
            <a:endParaRPr lang="fr-FR" kern="0" dirty="0">
              <a:solidFill>
                <a:sysClr val="windowText" lastClr="000000"/>
              </a:solidFill>
            </a:endParaRPr>
          </a:p>
          <a:p>
            <a:pPr>
              <a:defRPr/>
            </a:pPr>
            <a:endParaRPr lang="fr-FR" kern="0" dirty="0">
              <a:solidFill>
                <a:sysClr val="windowText" lastClr="000000"/>
              </a:solidFill>
            </a:endParaRPr>
          </a:p>
          <a:p>
            <a:pPr>
              <a:defRPr/>
            </a:pPr>
            <a:endParaRPr lang="fr-FR" kern="0" dirty="0">
              <a:solidFill>
                <a:sysClr val="windowText" lastClr="000000"/>
              </a:solidFill>
            </a:endParaRPr>
          </a:p>
        </p:txBody>
      </p:sp>
      <p:pic>
        <p:nvPicPr>
          <p:cNvPr id="7169" name="Picture 1"/>
          <p:cNvPicPr>
            <a:picLocks noChangeAspect="1" noChangeArrowheads="1"/>
          </p:cNvPicPr>
          <p:nvPr/>
        </p:nvPicPr>
        <p:blipFill>
          <a:blip r:embed="rId2" cstate="print"/>
          <a:srcRect/>
          <a:stretch>
            <a:fillRect/>
          </a:stretch>
        </p:blipFill>
        <p:spPr bwMode="auto">
          <a:xfrm>
            <a:off x="6456040" y="3356992"/>
            <a:ext cx="419100" cy="495300"/>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a:stretch>
            <a:fillRect/>
          </a:stretch>
        </p:blipFill>
        <p:spPr bwMode="auto">
          <a:xfrm>
            <a:off x="6744072" y="2204864"/>
            <a:ext cx="482600" cy="520700"/>
          </a:xfrm>
          <a:prstGeom prst="rect">
            <a:avLst/>
          </a:prstGeom>
          <a:noFill/>
          <a:ln w="9525">
            <a:noFill/>
            <a:miter lim="800000"/>
            <a:headEnd/>
            <a:tailEnd/>
          </a:ln>
        </p:spPr>
      </p:pic>
      <p:cxnSp>
        <p:nvCxnSpPr>
          <p:cNvPr id="4" name="Connecteur droit avec flèche 3"/>
          <p:cNvCxnSpPr/>
          <p:nvPr/>
        </p:nvCxnSpPr>
        <p:spPr>
          <a:xfrm>
            <a:off x="8216721" y="2465214"/>
            <a:ext cx="553792" cy="177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ZoneTexte 4"/>
              <p:cNvSpPr txBox="1"/>
              <p:nvPr/>
            </p:nvSpPr>
            <p:spPr>
              <a:xfrm>
                <a:off x="8770513" y="2642843"/>
                <a:ext cx="2910626" cy="485774"/>
              </a:xfrm>
              <a:prstGeom prst="rect">
                <a:avLst/>
              </a:prstGeom>
              <a:noFill/>
            </p:spPr>
            <p:txBody>
              <a:bodyPr wrap="square" rtlCol="0">
                <a:spAutoFit/>
              </a:bodyPr>
              <a:lstStyle/>
              <a:p>
                <a14:m>
                  <m:oMath xmlns:m="http://schemas.openxmlformats.org/officeDocument/2006/math">
                    <m:f>
                      <m:fPr>
                        <m:ctrlPr>
                          <a:rPr lang="fr-FR" i="1" smtClean="0">
                            <a:latin typeface="Cambria Math" panose="02040503050406030204" pitchFamily="18" charset="0"/>
                          </a:rPr>
                        </m:ctrlPr>
                      </m:fPr>
                      <m:num>
                        <m:r>
                          <a:rPr lang="fr-FR" b="0" i="1" smtClean="0">
                            <a:latin typeface="Cambria Math" panose="02040503050406030204" pitchFamily="18" charset="0"/>
                          </a:rPr>
                          <m:t>100</m:t>
                        </m:r>
                      </m:num>
                      <m:den>
                        <m:r>
                          <a:rPr lang="fr-FR" b="0" i="1" smtClean="0">
                            <a:latin typeface="Cambria Math" panose="02040503050406030204" pitchFamily="18" charset="0"/>
                          </a:rPr>
                          <m:t>100</m:t>
                        </m:r>
                      </m:den>
                    </m:f>
                    <m:r>
                      <a:rPr lang="fr-FR" b="0" i="1" smtClean="0">
                        <a:latin typeface="Cambria Math" panose="02040503050406030204" pitchFamily="18" charset="0"/>
                      </a:rPr>
                      <m:t>+</m:t>
                    </m:r>
                    <m:f>
                      <m:fPr>
                        <m:ctrlPr>
                          <a:rPr lang="fr-FR" i="1" smtClean="0">
                            <a:latin typeface="Cambria Math" panose="02040503050406030204" pitchFamily="18" charset="0"/>
                          </a:rPr>
                        </m:ctrlPr>
                      </m:fPr>
                      <m:num>
                        <m:r>
                          <a:rPr lang="fr-FR" b="0" i="1" smtClean="0">
                            <a:latin typeface="Cambria Math" panose="02040503050406030204" pitchFamily="18" charset="0"/>
                          </a:rPr>
                          <m:t>100</m:t>
                        </m:r>
                      </m:num>
                      <m:den>
                        <m:r>
                          <a:rPr lang="fr-FR" b="0" i="1" smtClean="0">
                            <a:latin typeface="Cambria Math" panose="02040503050406030204" pitchFamily="18" charset="0"/>
                          </a:rPr>
                          <m:t>100</m:t>
                        </m:r>
                      </m:den>
                    </m:f>
                    <m:r>
                      <a:rPr lang="fr-FR" b="0" i="1" smtClean="0">
                        <a:latin typeface="Cambria Math" panose="02040503050406030204" pitchFamily="18" charset="0"/>
                      </a:rPr>
                      <m:t>+</m:t>
                    </m:r>
                    <m:f>
                      <m:fPr>
                        <m:ctrlPr>
                          <a:rPr lang="fr-FR" i="1" smtClean="0">
                            <a:latin typeface="Cambria Math" panose="02040503050406030204" pitchFamily="18" charset="0"/>
                          </a:rPr>
                        </m:ctrlPr>
                      </m:fPr>
                      <m:num>
                        <m:r>
                          <a:rPr lang="fr-FR" b="0" i="1" smtClean="0">
                            <a:latin typeface="Cambria Math" panose="02040503050406030204" pitchFamily="18" charset="0"/>
                          </a:rPr>
                          <m:t>100</m:t>
                        </m:r>
                      </m:num>
                      <m:den>
                        <m:r>
                          <a:rPr lang="fr-FR" b="0" i="1" smtClean="0">
                            <a:latin typeface="Cambria Math" panose="02040503050406030204" pitchFamily="18" charset="0"/>
                          </a:rPr>
                          <m:t>100</m:t>
                        </m:r>
                      </m:den>
                    </m:f>
                  </m:oMath>
                </a14:m>
                <a:r>
                  <a:rPr lang="fr-FR" dirty="0"/>
                  <a:t> = 1+1+1</a:t>
                </a:r>
              </a:p>
            </p:txBody>
          </p:sp>
        </mc:Choice>
        <mc:Fallback xmlns="">
          <p:sp>
            <p:nvSpPr>
              <p:cNvPr id="5" name="ZoneTexte 4"/>
              <p:cNvSpPr txBox="1">
                <a:spLocks noRot="1" noChangeAspect="1" noMove="1" noResize="1" noEditPoints="1" noAdjustHandles="1" noChangeArrowheads="1" noChangeShapeType="1" noTextEdit="1"/>
              </p:cNvSpPr>
              <p:nvPr/>
            </p:nvSpPr>
            <p:spPr>
              <a:xfrm>
                <a:off x="8770513" y="2642843"/>
                <a:ext cx="2910626" cy="485774"/>
              </a:xfrm>
              <a:prstGeom prst="rect">
                <a:avLst/>
              </a:prstGeom>
              <a:blipFill rotWithShape="0">
                <a:blip r:embed="rId4"/>
                <a:stretch>
                  <a:fillRect b="-8861"/>
                </a:stretch>
              </a:blipFill>
            </p:spPr>
            <p:txBody>
              <a:bodyPr/>
              <a:lstStyle/>
              <a:p>
                <a:r>
                  <a:rPr lang="fr-FR">
                    <a:noFill/>
                  </a:rPr>
                  <a:t> </a:t>
                </a:r>
              </a:p>
            </p:txBody>
          </p:sp>
        </mc:Fallback>
      </mc:AlternateContent>
      <p:sp>
        <p:nvSpPr>
          <p:cNvPr id="3" name="Espace réservé du pied de page 2"/>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883671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3" y="115347"/>
            <a:ext cx="10364451" cy="615923"/>
          </a:xfrm>
        </p:spPr>
        <p:txBody>
          <a:bodyPr/>
          <a:lstStyle/>
          <a:p>
            <a:r>
              <a:rPr lang="fr-FR" dirty="0"/>
              <a:t>STRATEGIES D’ENSEIGNEMENT</a:t>
            </a:r>
          </a:p>
        </p:txBody>
      </p:sp>
      <p:sp>
        <p:nvSpPr>
          <p:cNvPr id="3" name="Espace réservé du contenu 2"/>
          <p:cNvSpPr>
            <a:spLocks noGrp="1"/>
          </p:cNvSpPr>
          <p:nvPr>
            <p:ph sz="quarter" idx="13"/>
          </p:nvPr>
        </p:nvSpPr>
        <p:spPr>
          <a:xfrm>
            <a:off x="152400" y="731270"/>
            <a:ext cx="11734800" cy="5730490"/>
          </a:xfrm>
        </p:spPr>
        <p:txBody>
          <a:bodyPr/>
          <a:lstStyle/>
          <a:p>
            <a:r>
              <a:rPr lang="fr-FR" cap="none" dirty="0"/>
              <a:t>Les élèves ont rencontré des écritures à virgule à travers l’usage social (prix, taille, masse) mais on peut favoriser cette entrée! </a:t>
            </a:r>
            <a:r>
              <a:rPr lang="fr-FR" cap="none" dirty="0">
                <a:solidFill>
                  <a:srgbClr val="C00000"/>
                </a:solidFill>
              </a:rPr>
              <a:t>Fractions simples- Fractions décimales- Nombres décimaux </a:t>
            </a:r>
          </a:p>
          <a:p>
            <a:pPr marL="0" indent="0">
              <a:buNone/>
            </a:pPr>
            <a:r>
              <a:rPr lang="fr-FR" b="1" cap="none" dirty="0">
                <a:effectLst>
                  <a:outerShdw blurRad="38100" dist="38100" dir="2700000" algn="tl">
                    <a:srgbClr val="000000">
                      <a:alpha val="43137"/>
                    </a:srgbClr>
                  </a:outerShdw>
                </a:effectLst>
              </a:rPr>
              <a:t>1. Fractions simples </a:t>
            </a:r>
            <a:r>
              <a:rPr lang="fr-FR" cap="none" dirty="0"/>
              <a:t>(annexe1) : au cycle 3, les fractions sont des outils </a:t>
            </a:r>
            <a:r>
              <a:rPr lang="fr-FR" cap="none" dirty="0">
                <a:solidFill>
                  <a:srgbClr val="FF0000"/>
                </a:solidFill>
              </a:rPr>
              <a:t>pour résoudre des problèmes </a:t>
            </a:r>
            <a:r>
              <a:rPr lang="fr-FR" cap="none" dirty="0"/>
              <a:t>qui les nombres entiers ne peuvent résoudre (il est nécessaire de fractionner une unité). </a:t>
            </a:r>
          </a:p>
          <a:p>
            <a:endParaRPr lang="fr-FR" dirty="0"/>
          </a:p>
        </p:txBody>
      </p:sp>
      <p:pic>
        <p:nvPicPr>
          <p:cNvPr id="4" name="Image 3"/>
          <p:cNvPicPr>
            <a:picLocks noChangeAspect="1"/>
          </p:cNvPicPr>
          <p:nvPr/>
        </p:nvPicPr>
        <p:blipFill>
          <a:blip r:embed="rId3"/>
          <a:stretch>
            <a:fillRect/>
          </a:stretch>
        </p:blipFill>
        <p:spPr>
          <a:xfrm>
            <a:off x="399802" y="2668366"/>
            <a:ext cx="4089269" cy="2717270"/>
          </a:xfrm>
          <a:prstGeom prst="rect">
            <a:avLst/>
          </a:prstGeom>
        </p:spPr>
      </p:pic>
      <p:pic>
        <p:nvPicPr>
          <p:cNvPr id="5" name="Image 4"/>
          <p:cNvPicPr>
            <a:picLocks noChangeAspect="1"/>
          </p:cNvPicPr>
          <p:nvPr/>
        </p:nvPicPr>
        <p:blipFill>
          <a:blip r:embed="rId4"/>
          <a:stretch>
            <a:fillRect/>
          </a:stretch>
        </p:blipFill>
        <p:spPr>
          <a:xfrm>
            <a:off x="6513376" y="2668366"/>
            <a:ext cx="4098760" cy="2717270"/>
          </a:xfrm>
          <a:prstGeom prst="rect">
            <a:avLst/>
          </a:prstGeom>
        </p:spPr>
      </p:pic>
      <p:pic>
        <p:nvPicPr>
          <p:cNvPr id="6" name="Image 5"/>
          <p:cNvPicPr>
            <a:picLocks noChangeAspect="1"/>
          </p:cNvPicPr>
          <p:nvPr/>
        </p:nvPicPr>
        <p:blipFill>
          <a:blip r:embed="rId5"/>
          <a:stretch>
            <a:fillRect/>
          </a:stretch>
        </p:blipFill>
        <p:spPr>
          <a:xfrm>
            <a:off x="542062" y="5693597"/>
            <a:ext cx="11107875" cy="768163"/>
          </a:xfrm>
          <a:prstGeom prst="rect">
            <a:avLst/>
          </a:prstGeom>
        </p:spPr>
      </p:pic>
      <p:sp>
        <p:nvSpPr>
          <p:cNvPr id="7" name="Espace réservé du pied de page 6"/>
          <p:cNvSpPr>
            <a:spLocks noGrp="1"/>
          </p:cNvSpPr>
          <p:nvPr>
            <p:ph type="ftr" sz="quarter" idx="11"/>
          </p:nvPr>
        </p:nvSpPr>
        <p:spPr>
          <a:xfrm>
            <a:off x="304799" y="6446629"/>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1321366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905483"/>
          </a:xfrm>
        </p:spPr>
        <p:txBody>
          <a:bodyPr/>
          <a:lstStyle/>
          <a:p>
            <a:r>
              <a:rPr lang="fr-FR" dirty="0"/>
              <a:t>STRATEGIES D’ENSEIGNEMENT</a:t>
            </a:r>
          </a:p>
        </p:txBody>
      </p:sp>
      <p:pic>
        <p:nvPicPr>
          <p:cNvPr id="8" name="Espace réservé du contenu 7"/>
          <p:cNvPicPr>
            <a:picLocks noGrp="1" noChangeAspect="1"/>
          </p:cNvPicPr>
          <p:nvPr>
            <p:ph sz="quarter" idx="13"/>
          </p:nvPr>
        </p:nvPicPr>
        <p:blipFill>
          <a:blip r:embed="rId2"/>
          <a:stretch>
            <a:fillRect/>
          </a:stretch>
        </p:blipFill>
        <p:spPr>
          <a:xfrm>
            <a:off x="433880" y="1524000"/>
            <a:ext cx="4645555" cy="3097036"/>
          </a:xfrm>
          <a:prstGeom prst="rect">
            <a:avLst/>
          </a:prstGeom>
        </p:spPr>
      </p:pic>
      <p:pic>
        <p:nvPicPr>
          <p:cNvPr id="9" name="Image 8"/>
          <p:cNvPicPr>
            <a:picLocks noChangeAspect="1"/>
          </p:cNvPicPr>
          <p:nvPr/>
        </p:nvPicPr>
        <p:blipFill>
          <a:blip r:embed="rId3"/>
          <a:stretch>
            <a:fillRect/>
          </a:stretch>
        </p:blipFill>
        <p:spPr>
          <a:xfrm>
            <a:off x="5664849" y="1645825"/>
            <a:ext cx="5413717" cy="3097036"/>
          </a:xfrm>
          <a:prstGeom prst="rect">
            <a:avLst/>
          </a:prstGeom>
        </p:spPr>
      </p:pic>
      <p:sp>
        <p:nvSpPr>
          <p:cNvPr id="3" name="Rectangle 2"/>
          <p:cNvSpPr/>
          <p:nvPr/>
        </p:nvSpPr>
        <p:spPr>
          <a:xfrm>
            <a:off x="433880" y="5025771"/>
            <a:ext cx="10360790" cy="923330"/>
          </a:xfrm>
          <a:prstGeom prst="rect">
            <a:avLst/>
          </a:prstGeom>
        </p:spPr>
        <p:txBody>
          <a:bodyPr wrap="square">
            <a:spAutoFit/>
          </a:bodyPr>
          <a:lstStyle/>
          <a:p>
            <a:r>
              <a:rPr lang="fr-FR" dirty="0">
                <a:solidFill>
                  <a:prstClr val="black"/>
                </a:solidFill>
              </a:rPr>
              <a:t>Il est essentiel que l’élève puisse </a:t>
            </a:r>
            <a:r>
              <a:rPr lang="fr-FR" dirty="0">
                <a:solidFill>
                  <a:srgbClr val="FF0000"/>
                </a:solidFill>
              </a:rPr>
              <a:t>manipuler, se représenter et répliquer </a:t>
            </a:r>
            <a:r>
              <a:rPr lang="fr-FR" dirty="0">
                <a:solidFill>
                  <a:prstClr val="black"/>
                </a:solidFill>
              </a:rPr>
              <a:t>: un segment, une bande, un rectangle, un disque. </a:t>
            </a:r>
          </a:p>
          <a:p>
            <a:r>
              <a:rPr lang="fr-FR" dirty="0">
                <a:solidFill>
                  <a:prstClr val="black"/>
                </a:solidFill>
              </a:rPr>
              <a:t>On utilise un guide âne pour partager facilement les segments. </a:t>
            </a:r>
            <a:r>
              <a:rPr lang="fr-FR" dirty="0" err="1">
                <a:solidFill>
                  <a:prstClr val="black"/>
                </a:solidFill>
                <a:hlinkClick r:id="rId4" action="ppaction://hlinkfile"/>
              </a:rPr>
              <a:t>guide-ane</a:t>
            </a:r>
            <a:r>
              <a:rPr lang="fr-FR" dirty="0">
                <a:solidFill>
                  <a:prstClr val="black"/>
                </a:solidFill>
                <a:hlinkClick r:id="rId4" action="ppaction://hlinkfile"/>
              </a:rPr>
              <a:t> calque 5 parts.mp4</a:t>
            </a:r>
            <a:endParaRPr lang="fr-FR" dirty="0">
              <a:solidFill>
                <a:prstClr val="black"/>
              </a:solidFill>
            </a:endParaRPr>
          </a:p>
        </p:txBody>
      </p:sp>
      <p:sp>
        <p:nvSpPr>
          <p:cNvPr id="4" name="Espace réservé du pied de page 3"/>
          <p:cNvSpPr>
            <a:spLocks noGrp="1"/>
          </p:cNvSpPr>
          <p:nvPr>
            <p:ph type="ftr" sz="quarter" idx="11"/>
          </p:nvPr>
        </p:nvSpPr>
        <p:spPr>
          <a:xfrm>
            <a:off x="613149" y="6248400"/>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846794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2088" y="0"/>
            <a:ext cx="10364451" cy="504967"/>
          </a:xfrm>
        </p:spPr>
        <p:txBody>
          <a:bodyPr>
            <a:normAutofit fontScale="90000"/>
          </a:bodyPr>
          <a:lstStyle/>
          <a:p>
            <a:r>
              <a:rPr lang="fr-FR" dirty="0"/>
              <a:t>A CE JOUR …..</a:t>
            </a:r>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3211622030"/>
              </p:ext>
            </p:extLst>
          </p:nvPr>
        </p:nvGraphicFramePr>
        <p:xfrm>
          <a:off x="0" y="504967"/>
          <a:ext cx="12112668" cy="6646811"/>
        </p:xfrm>
        <a:graphic>
          <a:graphicData uri="http://schemas.openxmlformats.org/drawingml/2006/table">
            <a:tbl>
              <a:tblPr firstRow="1" firstCol="1" bandRow="1">
                <a:tableStyleId>{5C22544A-7EE6-4342-B048-85BDC9FD1C3A}</a:tableStyleId>
              </a:tblPr>
              <a:tblGrid>
                <a:gridCol w="3207224">
                  <a:extLst>
                    <a:ext uri="{9D8B030D-6E8A-4147-A177-3AD203B41FA5}">
                      <a16:colId xmlns:a16="http://schemas.microsoft.com/office/drawing/2014/main" val="20000"/>
                    </a:ext>
                  </a:extLst>
                </a:gridCol>
                <a:gridCol w="586854">
                  <a:extLst>
                    <a:ext uri="{9D8B030D-6E8A-4147-A177-3AD203B41FA5}">
                      <a16:colId xmlns:a16="http://schemas.microsoft.com/office/drawing/2014/main" val="20001"/>
                    </a:ext>
                  </a:extLst>
                </a:gridCol>
                <a:gridCol w="8318590">
                  <a:extLst>
                    <a:ext uri="{9D8B030D-6E8A-4147-A177-3AD203B41FA5}">
                      <a16:colId xmlns:a16="http://schemas.microsoft.com/office/drawing/2014/main" val="20002"/>
                    </a:ext>
                  </a:extLst>
                </a:gridCol>
              </a:tblGrid>
              <a:tr h="568490">
                <a:tc>
                  <a:txBody>
                    <a:bodyPr/>
                    <a:lstStyle/>
                    <a:p>
                      <a:pPr>
                        <a:lnSpc>
                          <a:spcPct val="107000"/>
                        </a:lnSpc>
                        <a:spcAft>
                          <a:spcPts val="0"/>
                        </a:spcAft>
                      </a:pPr>
                      <a:r>
                        <a:rPr lang="fr-FR" sz="1100" dirty="0">
                          <a:solidFill>
                            <a:schemeClr val="accent1">
                              <a:lumMod val="75000"/>
                            </a:schemeClr>
                          </a:solidFill>
                          <a:effectLst/>
                          <a:latin typeface="+mn-lt"/>
                        </a:rPr>
                        <a:t>CYCLE II</a:t>
                      </a:r>
                      <a:endParaRPr lang="fr-FR" sz="1100" dirty="0">
                        <a:solidFill>
                          <a:schemeClr val="tx1"/>
                        </a:solidFill>
                        <a:effectLst/>
                        <a:latin typeface="+mn-lt"/>
                        <a:ea typeface="Calibri" panose="020F0502020204030204" pitchFamily="34" charset="0"/>
                        <a:cs typeface="Times New Roman" panose="02020603050405020304" pitchFamily="18" charset="0"/>
                        <a:hlinkClick r:id="" action="ppaction://noaction"/>
                      </a:endParaRPr>
                    </a:p>
                    <a:p>
                      <a:pPr>
                        <a:lnSpc>
                          <a:spcPct val="107000"/>
                        </a:lnSpc>
                        <a:spcAft>
                          <a:spcPts val="0"/>
                        </a:spcAft>
                      </a:pPr>
                      <a:r>
                        <a:rPr lang="fr-FR" sz="1200" dirty="0">
                          <a:solidFill>
                            <a:schemeClr val="tx1"/>
                          </a:solidFill>
                          <a:effectLst/>
                          <a:latin typeface="+mn-lt"/>
                          <a:ea typeface="Calibri" panose="020F0502020204030204" pitchFamily="34" charset="0"/>
                          <a:cs typeface="Times New Roman" panose="02020603050405020304" pitchFamily="18" charset="0"/>
                          <a:hlinkClick r:id="" action="ppaction://noaction"/>
                        </a:rPr>
                        <a:t>http://eduscol.education.fr/cid102696/ressources-maths-cycle-2.html</a:t>
                      </a:r>
                      <a:endParaRPr lang="fr-FR" sz="12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a:lnSpc>
                          <a:spcPct val="107000"/>
                        </a:lnSpc>
                        <a:spcAft>
                          <a:spcPts val="0"/>
                        </a:spcAft>
                      </a:pPr>
                      <a:r>
                        <a:rPr lang="fr-FR" sz="1100" dirty="0">
                          <a:solidFill>
                            <a:schemeClr val="accent6">
                              <a:lumMod val="75000"/>
                            </a:schemeClr>
                          </a:solidFill>
                          <a:effectLst/>
                          <a:latin typeface="+mn-lt"/>
                        </a:rPr>
                        <a:t>CYCLE III </a:t>
                      </a:r>
                    </a:p>
                    <a:p>
                      <a:pPr>
                        <a:lnSpc>
                          <a:spcPct val="107000"/>
                        </a:lnSpc>
                        <a:spcAft>
                          <a:spcPts val="0"/>
                        </a:spcAft>
                      </a:pPr>
                      <a:r>
                        <a:rPr lang="fr-FR" sz="1200" dirty="0">
                          <a:solidFill>
                            <a:schemeClr val="tx1"/>
                          </a:solidFill>
                          <a:effectLst/>
                          <a:latin typeface="+mn-lt"/>
                          <a:hlinkClick r:id="rId2"/>
                        </a:rPr>
                        <a:t>http://eduscol.education.fr/cid101461/ressources-maths-cycle-3.html</a:t>
                      </a:r>
                      <a:endParaRPr lang="fr-FR" sz="1200" dirty="0">
                        <a:solidFill>
                          <a:schemeClr val="tx1"/>
                        </a:solidFill>
                        <a:effectLst/>
                        <a:latin typeface="+mn-lt"/>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fr-FR"/>
                    </a:p>
                  </a:txBody>
                  <a:tcPr/>
                </a:tc>
                <a:extLst>
                  <a:ext uri="{0D108BD9-81ED-4DB2-BD59-A6C34878D82A}">
                    <a16:rowId xmlns:a16="http://schemas.microsoft.com/office/drawing/2014/main" val="10000"/>
                  </a:ext>
                </a:extLst>
              </a:tr>
              <a:tr h="312353">
                <a:tc gridSpan="3">
                  <a:txBody>
                    <a:bodyPr/>
                    <a:lstStyle/>
                    <a:p>
                      <a:pPr algn="ctr">
                        <a:lnSpc>
                          <a:spcPct val="107000"/>
                        </a:lnSpc>
                        <a:spcAft>
                          <a:spcPts val="0"/>
                        </a:spcAft>
                      </a:pPr>
                      <a:r>
                        <a:rPr lang="fr-FR" sz="2000" b="0" i="1" dirty="0">
                          <a:solidFill>
                            <a:srgbClr val="FF0000"/>
                          </a:solidFill>
                          <a:effectLst/>
                          <a:latin typeface="+mn-lt"/>
                        </a:rPr>
                        <a:t> </a:t>
                      </a:r>
                      <a:r>
                        <a:rPr lang="fr-FR" sz="1400" b="0" i="0" dirty="0">
                          <a:solidFill>
                            <a:schemeClr val="tx1"/>
                          </a:solidFill>
                          <a:effectLst/>
                          <a:latin typeface="+mn-lt"/>
                        </a:rPr>
                        <a:t>LE CALCUL</a:t>
                      </a:r>
                      <a:r>
                        <a:rPr lang="fr-FR" sz="1400" b="0" i="0" baseline="0" dirty="0">
                          <a:solidFill>
                            <a:schemeClr val="tx1"/>
                          </a:solidFill>
                          <a:effectLst/>
                          <a:latin typeface="+mn-lt"/>
                        </a:rPr>
                        <a:t>  AUX CYCLES 2 ET 3</a:t>
                      </a:r>
                      <a:r>
                        <a:rPr lang="fr-FR" sz="2000" dirty="0">
                          <a:solidFill>
                            <a:schemeClr val="tx1"/>
                          </a:solidFill>
                          <a:effectLst/>
                          <a:latin typeface="+mn-lt"/>
                        </a:rPr>
                        <a:t> </a:t>
                      </a:r>
                      <a:r>
                        <a:rPr lang="fr-FR" sz="1000" dirty="0">
                          <a:solidFill>
                            <a:schemeClr val="accent1">
                              <a:lumMod val="60000"/>
                              <a:lumOff val="40000"/>
                            </a:schemeClr>
                          </a:solidFill>
                          <a:effectLst/>
                          <a:latin typeface="+mn-lt"/>
                        </a:rPr>
                        <a:t>http://cache.media.eduscol.education.fr/file/Nombres_et_calculs/99/2/RA16_C2C3_MATH_math_calc_c2c3_N.D_600992.pdf</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754335">
                <a:tc gridSpan="2">
                  <a:txBody>
                    <a:bodyPr/>
                    <a:lstStyle/>
                    <a:p>
                      <a:pPr>
                        <a:lnSpc>
                          <a:spcPct val="107000"/>
                        </a:lnSpc>
                        <a:spcAft>
                          <a:spcPts val="0"/>
                        </a:spcAft>
                      </a:pPr>
                      <a:r>
                        <a:rPr lang="fr-FR" sz="1400" b="0" dirty="0">
                          <a:solidFill>
                            <a:schemeClr val="accent1">
                              <a:lumMod val="50000"/>
                            </a:schemeClr>
                          </a:solidFill>
                          <a:effectLst/>
                          <a:latin typeface="+mn-lt"/>
                        </a:rPr>
                        <a:t>LE CALCUL EN LIGNE AU CYCLE II</a:t>
                      </a:r>
                    </a:p>
                    <a:p>
                      <a:pPr>
                        <a:lnSpc>
                          <a:spcPct val="107000"/>
                        </a:lnSpc>
                        <a:spcAft>
                          <a:spcPts val="0"/>
                        </a:spcAft>
                      </a:pPr>
                      <a:r>
                        <a:rPr lang="fr-FR" sz="1000" b="0" dirty="0">
                          <a:solidFill>
                            <a:schemeClr val="accent1">
                              <a:lumMod val="50000"/>
                            </a:schemeClr>
                          </a:solidFill>
                          <a:effectLst/>
                          <a:latin typeface="+mn-lt"/>
                          <a:ea typeface="Calibri" panose="020F0502020204030204" pitchFamily="34" charset="0"/>
                          <a:cs typeface="Times New Roman" panose="02020603050405020304" pitchFamily="18" charset="0"/>
                          <a:hlinkClick r:id="rId3"/>
                        </a:rPr>
                        <a:t>http://cache.media.eduscol.education.fr/file/Mathematiques/87/9/RA16_C2_MATHS_calcul_en_ligne_587879.pdf</a:t>
                      </a:r>
                      <a:endParaRPr lang="fr-FR" sz="1000" b="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a:lnSpc>
                          <a:spcPct val="107000"/>
                        </a:lnSpc>
                        <a:spcAft>
                          <a:spcPts val="0"/>
                        </a:spcAft>
                      </a:pPr>
                      <a:endPar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fr-FR" sz="1400" dirty="0">
                          <a:solidFill>
                            <a:schemeClr val="accent6">
                              <a:lumMod val="75000"/>
                            </a:schemeClr>
                          </a:solidFill>
                          <a:effectLst/>
                          <a:latin typeface="+mn-lt"/>
                        </a:rPr>
                        <a:t>LE CALCUL EN LIGNE AU CYCLE III</a:t>
                      </a:r>
                    </a:p>
                    <a:p>
                      <a:pPr>
                        <a:lnSpc>
                          <a:spcPct val="107000"/>
                        </a:lnSpc>
                        <a:spcAft>
                          <a:spcPts val="0"/>
                        </a:spcAft>
                      </a:pPr>
                      <a:r>
                        <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hlinkClick r:id="rId4"/>
                        </a:rPr>
                        <a:t>http://cache.media.eduscol.education.fr/file/Nombres_et_calculs/00/2/RA_16_C3_MATH_calcul_ligne_c3_N.D_601002.pdf</a:t>
                      </a:r>
                      <a:endPar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endPar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2014606">
                <a:tc gridSpan="2">
                  <a:txBody>
                    <a:bodyPr/>
                    <a:lstStyle/>
                    <a:p>
                      <a:pPr>
                        <a:lnSpc>
                          <a:spcPct val="107000"/>
                        </a:lnSpc>
                        <a:spcAft>
                          <a:spcPts val="0"/>
                        </a:spcAft>
                      </a:pPr>
                      <a:r>
                        <a:rPr lang="fr-FR" sz="2000" dirty="0">
                          <a:solidFill>
                            <a:schemeClr val="accent1">
                              <a:lumMod val="50000"/>
                            </a:schemeClr>
                          </a:solidFill>
                          <a:effectLst/>
                          <a:latin typeface="+mn-lt"/>
                        </a:rPr>
                        <a:t> </a:t>
                      </a:r>
                      <a:endParaRPr lang="fr-FR" sz="20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a:lnSpc>
                          <a:spcPct val="107000"/>
                        </a:lnSpc>
                        <a:spcAft>
                          <a:spcPts val="0"/>
                        </a:spcAft>
                      </a:pPr>
                      <a:endParaRPr lang="fr-FR" sz="1400" dirty="0">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fr-FR" sz="1400" dirty="0">
                          <a:solidFill>
                            <a:schemeClr val="accent6">
                              <a:lumMod val="75000"/>
                            </a:schemeClr>
                          </a:solidFill>
                          <a:effectLst/>
                          <a:latin typeface="+mn-lt"/>
                        </a:rPr>
                        <a:t>FRACTIONS ET NOMBRES DÉCIMAUX AU CYCLE III</a:t>
                      </a:r>
                    </a:p>
                    <a:p>
                      <a:pPr>
                        <a:lnSpc>
                          <a:spcPct val="107000"/>
                        </a:lnSpc>
                        <a:spcAft>
                          <a:spcPts val="0"/>
                        </a:spcAft>
                      </a:pPr>
                      <a:r>
                        <a:rPr lang="fr-FR" sz="1100" dirty="0">
                          <a:solidFill>
                            <a:schemeClr val="accent6">
                              <a:lumMod val="75000"/>
                            </a:schemeClr>
                          </a:solidFill>
                          <a:effectLst/>
                          <a:latin typeface="+mn-lt"/>
                          <a:hlinkClick r:id="rId5"/>
                        </a:rPr>
                        <a:t>http://cache.media.eduscol.education.fr/file/Fractions_et_decimaux/60/1/RA16_C3_MATH_frac_dec_doc_maitre_V2_681601.pdf</a:t>
                      </a:r>
                      <a:endParaRPr lang="fr-FR" sz="1100" dirty="0">
                        <a:solidFill>
                          <a:schemeClr val="accent6">
                            <a:lumMod val="75000"/>
                          </a:schemeClr>
                        </a:solidFill>
                        <a:effectLst/>
                        <a:latin typeface="+mn-lt"/>
                      </a:endParaRPr>
                    </a:p>
                    <a:p>
                      <a:pPr>
                        <a:lnSpc>
                          <a:spcPct val="107000"/>
                        </a:lnSpc>
                        <a:spcAft>
                          <a:spcPts val="0"/>
                        </a:spcAft>
                      </a:pPr>
                      <a:r>
                        <a:rPr lang="fr-FR" sz="1400" dirty="0">
                          <a:solidFill>
                            <a:schemeClr val="accent6">
                              <a:lumMod val="75000"/>
                            </a:schemeClr>
                          </a:solidFill>
                          <a:effectLst/>
                          <a:latin typeface="+mn-lt"/>
                          <a:ea typeface="Calibri" panose="020F0502020204030204" pitchFamily="34" charset="0"/>
                          <a:cs typeface="Times New Roman" panose="02020603050405020304" pitchFamily="18" charset="0"/>
                        </a:rPr>
                        <a:t>Annexe1découverte des fractions</a:t>
                      </a:r>
                      <a:r>
                        <a:rPr lang="fr-FR" sz="1400" baseline="0" dirty="0">
                          <a:solidFill>
                            <a:schemeClr val="accent6">
                              <a:lumMod val="75000"/>
                            </a:schemeClr>
                          </a:solidFill>
                          <a:effectLst/>
                          <a:latin typeface="+mn-lt"/>
                          <a:ea typeface="Calibri" panose="020F0502020204030204" pitchFamily="34" charset="0"/>
                          <a:cs typeface="Times New Roman" panose="02020603050405020304" pitchFamily="18" charset="0"/>
                        </a:rPr>
                        <a:t> </a:t>
                      </a:r>
                      <a:r>
                        <a:rPr lang="fr-FR" sz="1000" baseline="0" dirty="0">
                          <a:solidFill>
                            <a:schemeClr val="accent6">
                              <a:lumMod val="75000"/>
                            </a:schemeClr>
                          </a:solidFill>
                          <a:effectLst/>
                          <a:latin typeface="+mn-lt"/>
                          <a:ea typeface="Calibri" panose="020F0502020204030204" pitchFamily="34" charset="0"/>
                          <a:cs typeface="Times New Roman" panose="02020603050405020304" pitchFamily="18" charset="0"/>
                          <a:hlinkClick r:id="rId6"/>
                        </a:rPr>
                        <a:t>http://cache.media.education.gouv.fr/file/Fractions_et_decimaux/41/8/RA16_C3_MATH_frac_dec_annexe_2_673418.pdf</a:t>
                      </a:r>
                      <a:endParaRPr lang="fr-FR" sz="1000" baseline="0" dirty="0">
                        <a:solidFill>
                          <a:schemeClr val="accent6">
                            <a:lumMod val="75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dirty="0">
                          <a:solidFill>
                            <a:schemeClr val="accent6">
                              <a:lumMod val="75000"/>
                            </a:schemeClr>
                          </a:solidFill>
                          <a:effectLst/>
                          <a:latin typeface="+mn-lt"/>
                          <a:ea typeface="Calibri" panose="020F0502020204030204" pitchFamily="34" charset="0"/>
                          <a:cs typeface="Times New Roman" panose="02020603050405020304" pitchFamily="18" charset="0"/>
                        </a:rPr>
                        <a:t>Annexe2 de la fraction simple à la fraction décimale</a:t>
                      </a:r>
                    </a:p>
                    <a:p>
                      <a:pPr>
                        <a:lnSpc>
                          <a:spcPct val="107000"/>
                        </a:lnSpc>
                        <a:spcAft>
                          <a:spcPts val="0"/>
                        </a:spcAft>
                      </a:pPr>
                      <a:r>
                        <a:rPr lang="fr-FR" sz="1000" dirty="0">
                          <a:solidFill>
                            <a:schemeClr val="accent6">
                              <a:lumMod val="75000"/>
                            </a:schemeClr>
                          </a:solidFill>
                          <a:effectLst/>
                          <a:latin typeface="+mn-lt"/>
                          <a:ea typeface="Calibri" panose="020F0502020204030204" pitchFamily="34" charset="0"/>
                          <a:cs typeface="Times New Roman" panose="02020603050405020304" pitchFamily="18" charset="0"/>
                          <a:hlinkClick r:id="rId6"/>
                        </a:rPr>
                        <a:t>http://cache.media.education.gouv.fr/file/Fractions_et_decimaux/41/8/RA16_C3_MATH_frac_dec_annexe_2_673418.pdf</a:t>
                      </a:r>
                      <a:endParaRPr lang="fr-FR" sz="1400" dirty="0">
                        <a:solidFill>
                          <a:schemeClr val="accent6">
                            <a:lumMod val="75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dirty="0">
                          <a:solidFill>
                            <a:schemeClr val="accent6">
                              <a:lumMod val="75000"/>
                            </a:schemeClr>
                          </a:solidFill>
                          <a:effectLst/>
                          <a:latin typeface="+mn-lt"/>
                          <a:ea typeface="Calibri" panose="020F0502020204030204" pitchFamily="34" charset="0"/>
                          <a:cs typeface="Times New Roman" panose="02020603050405020304" pitchFamily="18" charset="0"/>
                        </a:rPr>
                        <a:t>Annexe3 introduction de l’écriture à virgule</a:t>
                      </a:r>
                      <a:r>
                        <a:rPr lang="fr-FR" sz="1400" baseline="0" dirty="0">
                          <a:solidFill>
                            <a:schemeClr val="accent6">
                              <a:lumMod val="75000"/>
                            </a:schemeClr>
                          </a:solidFill>
                          <a:effectLst/>
                          <a:latin typeface="+mn-lt"/>
                          <a:ea typeface="Calibri" panose="020F0502020204030204" pitchFamily="34" charset="0"/>
                          <a:cs typeface="Times New Roman" panose="02020603050405020304" pitchFamily="18" charset="0"/>
                        </a:rPr>
                        <a:t> - </a:t>
                      </a:r>
                      <a:r>
                        <a:rPr lang="fr-FR" sz="1400" dirty="0">
                          <a:solidFill>
                            <a:schemeClr val="accent6">
                              <a:lumMod val="75000"/>
                            </a:schemeClr>
                          </a:solidFill>
                          <a:effectLst/>
                          <a:latin typeface="+mn-lt"/>
                          <a:ea typeface="Calibri" panose="020F0502020204030204" pitchFamily="34" charset="0"/>
                          <a:cs typeface="Times New Roman" panose="02020603050405020304" pitchFamily="18" charset="0"/>
                        </a:rPr>
                        <a:t>Annexe4 la glissière à nombre</a:t>
                      </a:r>
                    </a:p>
                    <a:p>
                      <a:pPr>
                        <a:lnSpc>
                          <a:spcPct val="107000"/>
                        </a:lnSpc>
                        <a:spcAft>
                          <a:spcPts val="0"/>
                        </a:spcAft>
                      </a:pPr>
                      <a:r>
                        <a:rPr lang="fr-FR" sz="1000" dirty="0">
                          <a:solidFill>
                            <a:schemeClr val="accent6">
                              <a:lumMod val="75000"/>
                            </a:schemeClr>
                          </a:solidFill>
                          <a:effectLst/>
                          <a:latin typeface="+mn-lt"/>
                          <a:ea typeface="Calibri" panose="020F0502020204030204" pitchFamily="34" charset="0"/>
                          <a:cs typeface="Times New Roman" panose="02020603050405020304" pitchFamily="18" charset="0"/>
                          <a:hlinkClick r:id="rId7"/>
                        </a:rPr>
                        <a:t>http://cache.media.education.gouv.fr/file/Fractions_et_decimaux/42/0/RA16_C3_MATH_frac_dec_annexe_3_673420.pdf</a:t>
                      </a:r>
                      <a:endParaRPr lang="fr-FR" sz="1000" dirty="0">
                        <a:solidFill>
                          <a:schemeClr val="accent6">
                            <a:lumMod val="75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dirty="0">
                          <a:solidFill>
                            <a:schemeClr val="accent6">
                              <a:lumMod val="75000"/>
                            </a:schemeClr>
                          </a:solidFill>
                          <a:effectLst/>
                          <a:latin typeface="+mn-lt"/>
                          <a:ea typeface="Calibri" panose="020F0502020204030204" pitchFamily="34" charset="0"/>
                          <a:cs typeface="Times New Roman" panose="02020603050405020304" pitchFamily="18" charset="0"/>
                        </a:rPr>
                        <a:t>Annexe4 le glisse nombre </a:t>
                      </a:r>
                      <a:r>
                        <a:rPr lang="fr-FR" sz="1000" dirty="0">
                          <a:solidFill>
                            <a:schemeClr val="accent1">
                              <a:lumMod val="60000"/>
                              <a:lumOff val="40000"/>
                            </a:schemeClr>
                          </a:solidFill>
                          <a:effectLst/>
                          <a:latin typeface="+mn-lt"/>
                          <a:ea typeface="Calibri" panose="020F0502020204030204" pitchFamily="34" charset="0"/>
                          <a:cs typeface="Times New Roman" panose="02020603050405020304" pitchFamily="18" charset="0"/>
                          <a:hlinkClick r:id="rId8"/>
                        </a:rPr>
                        <a:t>http://cache.media.education.gouv.fr/file/Fractions_et_decimaux/42/2/RA16_C3_MATH_frac_dec_annexe_4_673422.pdf</a:t>
                      </a:r>
                      <a:endParaRPr lang="fr-FR" sz="1400" dirty="0">
                        <a:solidFill>
                          <a:schemeClr val="accent1">
                            <a:lumMod val="60000"/>
                            <a:lumOff val="40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dirty="0">
                          <a:solidFill>
                            <a:schemeClr val="accent6">
                              <a:lumMod val="75000"/>
                            </a:schemeClr>
                          </a:solidFill>
                          <a:effectLst/>
                          <a:latin typeface="+mn-lt"/>
                          <a:ea typeface="Calibri" panose="020F0502020204030204" pitchFamily="34" charset="0"/>
                          <a:cs typeface="Times New Roman" panose="02020603050405020304" pitchFamily="18" charset="0"/>
                        </a:rPr>
                        <a:t>Annexe5 le guide âne </a:t>
                      </a:r>
                      <a:r>
                        <a:rPr lang="fr-FR" sz="1000" dirty="0">
                          <a:solidFill>
                            <a:schemeClr val="accent6">
                              <a:lumMod val="75000"/>
                            </a:schemeClr>
                          </a:solidFill>
                          <a:effectLst/>
                          <a:latin typeface="+mn-lt"/>
                          <a:ea typeface="Calibri" panose="020F0502020204030204" pitchFamily="34" charset="0"/>
                          <a:cs typeface="Times New Roman" panose="02020603050405020304" pitchFamily="18" charset="0"/>
                          <a:hlinkClick r:id="rId9"/>
                        </a:rPr>
                        <a:t>http://cache.media.education.gouv.fr/file/Fractions_et_decimaux/42/4/RA16_C3_MATH_frac_dec_annexe_5_673424.pdf</a:t>
                      </a:r>
                      <a:endParaRPr lang="fr-FR" sz="1000" dirty="0">
                        <a:solidFill>
                          <a:schemeClr val="accent6">
                            <a:lumMod val="75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endParaRPr lang="fr-FR" sz="1400" dirty="0">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1627894">
                <a:tc gridSpan="2">
                  <a:txBody>
                    <a:bodyPr/>
                    <a:lstStyle/>
                    <a:p>
                      <a:pPr>
                        <a:lnSpc>
                          <a:spcPct val="107000"/>
                        </a:lnSpc>
                        <a:spcAft>
                          <a:spcPts val="0"/>
                        </a:spcAft>
                      </a:pPr>
                      <a:r>
                        <a:rPr lang="fr-FR" sz="1400" b="0" dirty="0">
                          <a:solidFill>
                            <a:schemeClr val="accent1">
                              <a:lumMod val="50000"/>
                            </a:schemeClr>
                          </a:solidFill>
                          <a:effectLst/>
                          <a:latin typeface="+mn-lt"/>
                        </a:rPr>
                        <a:t>GRANDEURS ET MESURES AU CYCLE II</a:t>
                      </a:r>
                    </a:p>
                    <a:p>
                      <a:pPr>
                        <a:lnSpc>
                          <a:spcPct val="107000"/>
                        </a:lnSpc>
                        <a:spcAft>
                          <a:spcPts val="0"/>
                        </a:spcAft>
                      </a:pPr>
                      <a:r>
                        <a:rPr lang="fr-FR" sz="1400" b="0" dirty="0">
                          <a:solidFill>
                            <a:schemeClr val="accent1">
                              <a:lumMod val="50000"/>
                            </a:schemeClr>
                          </a:solidFill>
                          <a:effectLst/>
                          <a:latin typeface="+mn-lt"/>
                          <a:ea typeface="Calibri" panose="020F0502020204030204" pitchFamily="34" charset="0"/>
                          <a:cs typeface="Times New Roman" panose="02020603050405020304" pitchFamily="18" charset="0"/>
                        </a:rPr>
                        <a:t>SEANCE SUR LES MASSES</a:t>
                      </a:r>
                    </a:p>
                    <a:p>
                      <a:pPr>
                        <a:lnSpc>
                          <a:spcPct val="107000"/>
                        </a:lnSpc>
                        <a:spcAft>
                          <a:spcPts val="0"/>
                        </a:spcAft>
                      </a:pPr>
                      <a:r>
                        <a:rPr lang="fr-FR" sz="1100" b="0" dirty="0">
                          <a:solidFill>
                            <a:schemeClr val="accent1">
                              <a:lumMod val="50000"/>
                            </a:schemeClr>
                          </a:solidFill>
                          <a:effectLst/>
                          <a:latin typeface="+mn-lt"/>
                          <a:ea typeface="Calibri" panose="020F0502020204030204" pitchFamily="34" charset="0"/>
                          <a:cs typeface="Times New Roman" panose="02020603050405020304" pitchFamily="18" charset="0"/>
                          <a:hlinkClick r:id="rId10"/>
                        </a:rPr>
                        <a:t>http://cache.media.eduscol.education.fr/file/Mathematiques/69/5/RA16_C2_MATHS_grandeur_et_mesures_doc_maitre_587695.pdf</a:t>
                      </a:r>
                      <a:endParaRPr lang="fr-FR" sz="1100" b="0" dirty="0">
                        <a:solidFill>
                          <a:schemeClr val="accent1">
                            <a:lumMod val="50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100" b="0" dirty="0">
                          <a:solidFill>
                            <a:schemeClr val="accent1">
                              <a:lumMod val="50000"/>
                            </a:schemeClr>
                          </a:solidFill>
                          <a:effectLst/>
                          <a:latin typeface="+mn-lt"/>
                          <a:ea typeface="Calibri" panose="020F0502020204030204" pitchFamily="34" charset="0"/>
                          <a:cs typeface="Times New Roman" panose="02020603050405020304" pitchFamily="18" charset="0"/>
                          <a:hlinkClick r:id="rId11"/>
                        </a:rPr>
                        <a:t>http://cache.media.eduscol.education.fr/file/Mathematiques/25/8/RA16_C2_MATHS_grandeur_et_mesures_masses_635258.pdf</a:t>
                      </a:r>
                      <a:endParaRPr lang="fr-FR" sz="1100" b="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a:lnSpc>
                          <a:spcPct val="107000"/>
                        </a:lnSpc>
                        <a:spcAft>
                          <a:spcPts val="0"/>
                        </a:spcAft>
                      </a:pPr>
                      <a:endPar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fr-FR" sz="1400" dirty="0">
                          <a:solidFill>
                            <a:schemeClr val="accent6">
                              <a:lumMod val="75000"/>
                            </a:schemeClr>
                          </a:solidFill>
                          <a:effectLst/>
                          <a:latin typeface="+mn-lt"/>
                        </a:rPr>
                        <a:t>GRANDEURS ET MESURES AU CYCLE  III</a:t>
                      </a:r>
                    </a:p>
                    <a:p>
                      <a:pPr>
                        <a:lnSpc>
                          <a:spcPct val="107000"/>
                        </a:lnSpc>
                        <a:spcAft>
                          <a:spcPts val="0"/>
                        </a:spcAft>
                      </a:pPr>
                      <a:r>
                        <a:rPr lang="fr-FR" sz="1400" dirty="0">
                          <a:solidFill>
                            <a:schemeClr val="accent6">
                              <a:lumMod val="75000"/>
                            </a:schemeClr>
                          </a:solidFill>
                          <a:effectLst/>
                          <a:latin typeface="+mn-lt"/>
                          <a:ea typeface="Calibri" panose="020F0502020204030204" pitchFamily="34" charset="0"/>
                          <a:cs typeface="Times New Roman" panose="02020603050405020304" pitchFamily="18" charset="0"/>
                        </a:rPr>
                        <a:t>SEANCE SUR LES PERIMETRES ET LES AIRES</a:t>
                      </a:r>
                    </a:p>
                    <a:p>
                      <a:pPr>
                        <a:lnSpc>
                          <a:spcPct val="107000"/>
                        </a:lnSpc>
                        <a:spcAft>
                          <a:spcPts val="0"/>
                        </a:spcAft>
                      </a:pPr>
                      <a:r>
                        <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hlinkClick r:id="rId12"/>
                        </a:rPr>
                        <a:t>http://cache.media.eduscol.education.fr/file/Mathematiques/16/8/RA16_C3_MATH_grand_mesur_N.D_609168.pdf</a:t>
                      </a:r>
                      <a:endPar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endPar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484160">
                <a:tc gridSpan="2">
                  <a:txBody>
                    <a:bodyPr/>
                    <a:lstStyle/>
                    <a:p>
                      <a:pPr>
                        <a:lnSpc>
                          <a:spcPct val="107000"/>
                        </a:lnSpc>
                        <a:spcAft>
                          <a:spcPts val="0"/>
                        </a:spcAft>
                      </a:pPr>
                      <a:r>
                        <a:rPr lang="fr-FR" sz="2000" dirty="0">
                          <a:solidFill>
                            <a:schemeClr val="tx1"/>
                          </a:solidFill>
                          <a:effectLst/>
                          <a:latin typeface="+mn-lt"/>
                        </a:rPr>
                        <a:t> </a:t>
                      </a:r>
                      <a:endParaRPr lang="fr-FR"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a:lnSpc>
                          <a:spcPct val="107000"/>
                        </a:lnSpc>
                        <a:spcAft>
                          <a:spcPts val="0"/>
                        </a:spcAft>
                      </a:pPr>
                      <a:endPar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fr-FR" sz="2000" dirty="0">
                          <a:solidFill>
                            <a:schemeClr val="accent6">
                              <a:lumMod val="75000"/>
                            </a:schemeClr>
                          </a:solidFill>
                          <a:effectLst/>
                          <a:latin typeface="+mn-lt"/>
                        </a:rPr>
                        <a:t> </a:t>
                      </a:r>
                      <a:r>
                        <a:rPr lang="fr-FR" sz="1400" dirty="0">
                          <a:solidFill>
                            <a:schemeClr val="accent6">
                              <a:lumMod val="75000"/>
                            </a:schemeClr>
                          </a:solidFill>
                          <a:effectLst/>
                          <a:latin typeface="+mn-lt"/>
                        </a:rPr>
                        <a:t>RESOUDRE DES PROBLEMES DE PROPORTIONNNALITE AU CYCLE III</a:t>
                      </a:r>
                    </a:p>
                    <a:p>
                      <a:pPr>
                        <a:lnSpc>
                          <a:spcPct val="107000"/>
                        </a:lnSpc>
                        <a:spcAft>
                          <a:spcPts val="0"/>
                        </a:spcAft>
                      </a:pPr>
                      <a:r>
                        <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hlinkClick r:id="rId13"/>
                        </a:rPr>
                        <a:t>http://cache.media.eduscol.education.fr/file/Proportionnalite/95/5/RA16_C3_MATH_doc_maitre_proport_N.D_576955.pdf</a:t>
                      </a:r>
                      <a:endPar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r h="432483">
                <a:tc gridSpan="3">
                  <a:txBody>
                    <a:bodyPr/>
                    <a:lstStyle/>
                    <a:p>
                      <a:pPr algn="l">
                        <a:lnSpc>
                          <a:spcPct val="107000"/>
                        </a:lnSpc>
                        <a:spcAft>
                          <a:spcPts val="0"/>
                        </a:spcAft>
                      </a:pPr>
                      <a:r>
                        <a:rPr lang="fr-FR" sz="1400" b="0" i="0" dirty="0">
                          <a:solidFill>
                            <a:schemeClr val="tx1"/>
                          </a:solidFill>
                          <a:effectLst/>
                          <a:latin typeface="+mn-lt"/>
                        </a:rPr>
                        <a:t>INITIATION</a:t>
                      </a:r>
                      <a:r>
                        <a:rPr lang="fr-FR" sz="1400" b="0" i="0" baseline="0" dirty="0">
                          <a:solidFill>
                            <a:schemeClr val="tx1"/>
                          </a:solidFill>
                          <a:effectLst/>
                          <a:latin typeface="+mn-lt"/>
                        </a:rPr>
                        <a:t> A LA PROGRAMMATION AU CYCLES II ET III</a:t>
                      </a:r>
                      <a:r>
                        <a:rPr lang="fr-FR" sz="1400" i="0" dirty="0">
                          <a:solidFill>
                            <a:schemeClr val="tx1"/>
                          </a:solidFill>
                          <a:effectLst/>
                          <a:latin typeface="+mn-lt"/>
                        </a:rPr>
                        <a:t> </a:t>
                      </a:r>
                    </a:p>
                    <a:p>
                      <a:pPr algn="ctr">
                        <a:lnSpc>
                          <a:spcPct val="107000"/>
                        </a:lnSpc>
                        <a:spcAft>
                          <a:spcPts val="0"/>
                        </a:spcAft>
                      </a:pPr>
                      <a:r>
                        <a:rPr lang="fr-FR" sz="1100" dirty="0">
                          <a:solidFill>
                            <a:schemeClr val="tx1"/>
                          </a:solidFill>
                          <a:effectLst/>
                          <a:latin typeface="+mn-lt"/>
                          <a:ea typeface="Calibri" panose="020F0502020204030204" pitchFamily="34" charset="0"/>
                          <a:cs typeface="Times New Roman" panose="02020603050405020304" pitchFamily="18" charset="0"/>
                          <a:hlinkClick r:id="rId14"/>
                        </a:rPr>
                        <a:t>http://cache.media.eduscol.education.fr/file/Initiation_a_la_programmation/92/6/RA16_C2_C3_MATH_inititation_programmation_doc_maitre_624926.pdf</a:t>
                      </a:r>
                      <a:endParaRPr lang="fr-FR" sz="1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6"/>
                  </a:ext>
                </a:extLst>
              </a:tr>
            </a:tbl>
          </a:graphicData>
        </a:graphic>
      </p:graphicFrame>
      <p:sp>
        <p:nvSpPr>
          <p:cNvPr id="3" name="Espace réservé du pied de page 2"/>
          <p:cNvSpPr>
            <a:spLocks noGrp="1"/>
          </p:cNvSpPr>
          <p:nvPr>
            <p:ph type="ftr" sz="quarter" idx="11"/>
          </p:nvPr>
        </p:nvSpPr>
        <p:spPr>
          <a:xfrm>
            <a:off x="4223231" y="5700712"/>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2230186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1271" y="238507"/>
            <a:ext cx="10364451" cy="818397"/>
          </a:xfrm>
        </p:spPr>
        <p:txBody>
          <a:bodyPr/>
          <a:lstStyle/>
          <a:p>
            <a:r>
              <a:rPr lang="fr-FR" dirty="0"/>
              <a:t>STRATEGIES D’ENSEIGNEMENT</a:t>
            </a:r>
          </a:p>
        </p:txBody>
      </p:sp>
      <p:pic>
        <p:nvPicPr>
          <p:cNvPr id="4" name="Espace réservé du contenu 3"/>
          <p:cNvPicPr>
            <a:picLocks noGrp="1" noChangeAspect="1"/>
          </p:cNvPicPr>
          <p:nvPr>
            <p:ph sz="quarter" idx="13"/>
          </p:nvPr>
        </p:nvPicPr>
        <p:blipFill>
          <a:blip r:embed="rId3"/>
          <a:stretch>
            <a:fillRect/>
          </a:stretch>
        </p:blipFill>
        <p:spPr>
          <a:xfrm>
            <a:off x="95003" y="890649"/>
            <a:ext cx="2660715" cy="2656300"/>
          </a:xfrm>
          <a:prstGeom prst="rect">
            <a:avLst/>
          </a:prstGeom>
        </p:spPr>
      </p:pic>
      <p:sp>
        <p:nvSpPr>
          <p:cNvPr id="5" name="Rectangle 4"/>
          <p:cNvSpPr/>
          <p:nvPr/>
        </p:nvSpPr>
        <p:spPr>
          <a:xfrm>
            <a:off x="-106878" y="3801924"/>
            <a:ext cx="3467595" cy="3416320"/>
          </a:xfrm>
          <a:prstGeom prst="rect">
            <a:avLst/>
          </a:prstGeom>
        </p:spPr>
        <p:txBody>
          <a:bodyPr wrap="square">
            <a:spAutoFit/>
          </a:bodyPr>
          <a:lstStyle/>
          <a:p>
            <a:r>
              <a:rPr lang="fr-FR" dirty="0">
                <a:solidFill>
                  <a:srgbClr val="000000"/>
                </a:solidFill>
                <a:latin typeface="DINPro-Regular"/>
              </a:rPr>
              <a:t>Cet outil </a:t>
            </a:r>
            <a:r>
              <a:rPr lang="fr-FR" sz="1200" dirty="0">
                <a:solidFill>
                  <a:srgbClr val="000000"/>
                </a:solidFill>
                <a:latin typeface="DINPro-Regular"/>
              </a:rPr>
              <a:t>(Réglettes </a:t>
            </a:r>
            <a:r>
              <a:rPr lang="fr-FR" sz="1200" dirty="0" err="1">
                <a:solidFill>
                  <a:srgbClr val="000000"/>
                </a:solidFill>
                <a:latin typeface="DINPro-Regular"/>
              </a:rPr>
              <a:t>Cuisenaire</a:t>
            </a:r>
            <a:r>
              <a:rPr lang="fr-FR" sz="1200" dirty="0">
                <a:solidFill>
                  <a:srgbClr val="000000"/>
                </a:solidFill>
                <a:latin typeface="DINPro-Regular"/>
              </a:rPr>
              <a:t>)  </a:t>
            </a:r>
            <a:r>
              <a:rPr lang="fr-FR" dirty="0">
                <a:solidFill>
                  <a:srgbClr val="000000"/>
                </a:solidFill>
                <a:latin typeface="DINPro-Regular"/>
              </a:rPr>
              <a:t>: </a:t>
            </a:r>
          </a:p>
          <a:p>
            <a:pPr marL="285750" indent="-285750">
              <a:buFontTx/>
              <a:buChar char="-"/>
            </a:pPr>
            <a:r>
              <a:rPr lang="fr-FR" dirty="0">
                <a:solidFill>
                  <a:srgbClr val="000000"/>
                </a:solidFill>
                <a:latin typeface="DINPro-Regular"/>
              </a:rPr>
              <a:t>Permet d’entretenir la notion de fraction simple</a:t>
            </a:r>
          </a:p>
          <a:p>
            <a:pPr marL="285750" indent="-285750">
              <a:buFontTx/>
              <a:buChar char="-"/>
            </a:pPr>
            <a:r>
              <a:rPr lang="fr-FR" dirty="0">
                <a:solidFill>
                  <a:srgbClr val="000000"/>
                </a:solidFill>
                <a:latin typeface="DINPro-Regular"/>
              </a:rPr>
              <a:t>Permet de faire varier l’unité de référence (qui n’est pas attachée à un objet).</a:t>
            </a:r>
          </a:p>
          <a:p>
            <a:pPr marL="285750" indent="-285750">
              <a:buFontTx/>
              <a:buChar char="-"/>
            </a:pPr>
            <a:r>
              <a:rPr lang="fr-FR" dirty="0">
                <a:solidFill>
                  <a:srgbClr val="000000"/>
                </a:solidFill>
                <a:latin typeface="DINPro-Regular"/>
              </a:rPr>
              <a:t>Ne pas induire qu’une fraction est nécessairement inférieure à 1. </a:t>
            </a:r>
          </a:p>
          <a:p>
            <a:pPr marL="285750" indent="-285750">
              <a:buFontTx/>
              <a:buChar char="-"/>
            </a:pPr>
            <a:r>
              <a:rPr lang="fr-FR" dirty="0">
                <a:solidFill>
                  <a:srgbClr val="000000"/>
                </a:solidFill>
                <a:latin typeface="DINPro-Regular"/>
              </a:rPr>
              <a:t>Préparer aux décompositions des fractions décimales.</a:t>
            </a:r>
          </a:p>
          <a:p>
            <a:pPr marL="285750" indent="-285750">
              <a:buFontTx/>
              <a:buChar char="-"/>
            </a:pPr>
            <a:r>
              <a:rPr lang="fr-FR" dirty="0">
                <a:solidFill>
                  <a:srgbClr val="000000"/>
                </a:solidFill>
                <a:latin typeface="DINPro-Regular"/>
              </a:rPr>
              <a:t>	</a:t>
            </a:r>
          </a:p>
        </p:txBody>
      </p:sp>
      <p:pic>
        <p:nvPicPr>
          <p:cNvPr id="6" name="Image 5"/>
          <p:cNvPicPr>
            <a:picLocks noChangeAspect="1"/>
          </p:cNvPicPr>
          <p:nvPr/>
        </p:nvPicPr>
        <p:blipFill>
          <a:blip r:embed="rId4"/>
          <a:stretch>
            <a:fillRect/>
          </a:stretch>
        </p:blipFill>
        <p:spPr>
          <a:xfrm>
            <a:off x="2882821" y="882867"/>
            <a:ext cx="7371522" cy="1460665"/>
          </a:xfrm>
          <a:prstGeom prst="rect">
            <a:avLst/>
          </a:prstGeom>
        </p:spPr>
      </p:pic>
      <p:pic>
        <p:nvPicPr>
          <p:cNvPr id="7" name="Image 6"/>
          <p:cNvPicPr>
            <a:picLocks noChangeAspect="1"/>
          </p:cNvPicPr>
          <p:nvPr/>
        </p:nvPicPr>
        <p:blipFill>
          <a:blip r:embed="rId5"/>
          <a:stretch>
            <a:fillRect/>
          </a:stretch>
        </p:blipFill>
        <p:spPr>
          <a:xfrm>
            <a:off x="3494400" y="2927545"/>
            <a:ext cx="7371522" cy="1748758"/>
          </a:xfrm>
          <a:prstGeom prst="rect">
            <a:avLst/>
          </a:prstGeom>
        </p:spPr>
      </p:pic>
      <p:pic>
        <p:nvPicPr>
          <p:cNvPr id="8" name="Espace réservé du contenu 3"/>
          <p:cNvPicPr>
            <a:picLocks noChangeAspect="1"/>
          </p:cNvPicPr>
          <p:nvPr/>
        </p:nvPicPr>
        <p:blipFill>
          <a:blip r:embed="rId6"/>
          <a:stretch>
            <a:fillRect/>
          </a:stretch>
        </p:blipFill>
        <p:spPr>
          <a:xfrm>
            <a:off x="3636904" y="4928693"/>
            <a:ext cx="6647127" cy="1874102"/>
          </a:xfrm>
          <a:prstGeom prst="rect">
            <a:avLst/>
          </a:prstGeom>
        </p:spPr>
      </p:pic>
      <p:cxnSp>
        <p:nvCxnSpPr>
          <p:cNvPr id="10" name="Connecteur droit avec flèche 9"/>
          <p:cNvCxnSpPr/>
          <p:nvPr/>
        </p:nvCxnSpPr>
        <p:spPr>
          <a:xfrm flipV="1">
            <a:off x="9856520" y="5371584"/>
            <a:ext cx="795646" cy="482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8188037" y="6221601"/>
            <a:ext cx="2280062" cy="47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ZoneTexte 13"/>
              <p:cNvSpPr txBox="1"/>
              <p:nvPr/>
            </p:nvSpPr>
            <p:spPr>
              <a:xfrm>
                <a:off x="10652166" y="4941226"/>
                <a:ext cx="1539834" cy="485197"/>
              </a:xfrm>
              <a:prstGeom prst="rect">
                <a:avLst/>
              </a:prstGeom>
              <a:noFill/>
            </p:spPr>
            <p:txBody>
              <a:bodyPr wrap="square" rtlCol="0">
                <a:spAutoFit/>
              </a:bodyPr>
              <a:lstStyle/>
              <a:p>
                <a14:m>
                  <m:oMath xmlns:m="http://schemas.openxmlformats.org/officeDocument/2006/math">
                    <m:f>
                      <m:fPr>
                        <m:ctrlPr>
                          <a:rPr lang="fr-FR" i="1" smtClean="0">
                            <a:solidFill>
                              <a:prstClr val="black"/>
                            </a:solidFill>
                            <a:latin typeface="Cambria Math" panose="02040503050406030204" pitchFamily="18" charset="0"/>
                          </a:rPr>
                        </m:ctrlPr>
                      </m:fPr>
                      <m:num>
                        <m:r>
                          <a:rPr lang="fr-FR" b="0" i="1" smtClean="0">
                            <a:solidFill>
                              <a:prstClr val="black"/>
                            </a:solidFill>
                            <a:latin typeface="Cambria Math" panose="02040503050406030204" pitchFamily="18" charset="0"/>
                          </a:rPr>
                          <m:t>1</m:t>
                        </m:r>
                      </m:num>
                      <m:den>
                        <m:r>
                          <a:rPr lang="fr-FR" b="0" i="1" smtClean="0">
                            <a:solidFill>
                              <a:prstClr val="black"/>
                            </a:solidFill>
                            <a:latin typeface="Cambria Math" panose="02040503050406030204" pitchFamily="18" charset="0"/>
                          </a:rPr>
                          <m:t>5</m:t>
                        </m:r>
                      </m:den>
                    </m:f>
                  </m:oMath>
                </a14:m>
                <a:r>
                  <a:rPr lang="fr-FR" dirty="0">
                    <a:solidFill>
                      <a:prstClr val="black"/>
                    </a:solidFill>
                  </a:rPr>
                  <a:t> de l’unité</a:t>
                </a:r>
              </a:p>
            </p:txBody>
          </p:sp>
        </mc:Choice>
        <mc:Fallback xmlns="">
          <p:sp>
            <p:nvSpPr>
              <p:cNvPr id="14" name="ZoneTexte 13"/>
              <p:cNvSpPr txBox="1">
                <a:spLocks noRot="1" noChangeAspect="1" noMove="1" noResize="1" noEditPoints="1" noAdjustHandles="1" noChangeArrowheads="1" noChangeShapeType="1" noTextEdit="1"/>
              </p:cNvSpPr>
              <p:nvPr/>
            </p:nvSpPr>
            <p:spPr>
              <a:xfrm>
                <a:off x="10652166" y="4941226"/>
                <a:ext cx="1539834" cy="485197"/>
              </a:xfrm>
              <a:prstGeom prst="rect">
                <a:avLst/>
              </a:prstGeom>
              <a:blipFill rotWithShape="0">
                <a:blip r:embed="rId7"/>
                <a:stretch>
                  <a:fillRect b="-886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ZoneTexte 14"/>
              <p:cNvSpPr txBox="1"/>
              <p:nvPr/>
            </p:nvSpPr>
            <p:spPr>
              <a:xfrm>
                <a:off x="10376066" y="5611991"/>
                <a:ext cx="1723900" cy="1178977"/>
              </a:xfrm>
              <a:prstGeom prst="rect">
                <a:avLst/>
              </a:prstGeom>
              <a:noFill/>
            </p:spPr>
            <p:txBody>
              <a:bodyPr wrap="square" rtlCol="0">
                <a:spAutoFit/>
              </a:bodyPr>
              <a:lstStyle/>
              <a:p>
                <a:r>
                  <a:rPr lang="fr-FR" dirty="0">
                    <a:solidFill>
                      <a:prstClr val="black"/>
                    </a:solidFill>
                  </a:rPr>
                  <a:t>1 u + </a:t>
                </a:r>
                <a14:m>
                  <m:oMath xmlns:m="http://schemas.openxmlformats.org/officeDocument/2006/math">
                    <m:f>
                      <m:fPr>
                        <m:ctrlPr>
                          <a:rPr lang="fr-FR" i="1" smtClean="0">
                            <a:solidFill>
                              <a:prstClr val="black"/>
                            </a:solidFill>
                            <a:latin typeface="Cambria Math" panose="02040503050406030204" pitchFamily="18" charset="0"/>
                          </a:rPr>
                        </m:ctrlPr>
                      </m:fPr>
                      <m:num>
                        <m:r>
                          <a:rPr lang="fr-FR" b="0" i="1" smtClean="0">
                            <a:solidFill>
                              <a:prstClr val="black"/>
                            </a:solidFill>
                            <a:latin typeface="Cambria Math" panose="02040503050406030204" pitchFamily="18" charset="0"/>
                          </a:rPr>
                          <m:t>3</m:t>
                        </m:r>
                      </m:num>
                      <m:den>
                        <m:r>
                          <a:rPr lang="fr-FR" b="0" i="1" smtClean="0">
                            <a:solidFill>
                              <a:prstClr val="black"/>
                            </a:solidFill>
                            <a:latin typeface="Cambria Math" panose="02040503050406030204" pitchFamily="18" charset="0"/>
                          </a:rPr>
                          <m:t>5</m:t>
                        </m:r>
                      </m:den>
                    </m:f>
                  </m:oMath>
                </a14:m>
                <a:r>
                  <a:rPr lang="fr-FR" dirty="0">
                    <a:solidFill>
                      <a:prstClr val="black"/>
                    </a:solidFill>
                  </a:rPr>
                  <a:t> u</a:t>
                </a:r>
              </a:p>
              <a:p>
                <a:r>
                  <a:rPr lang="fr-FR" dirty="0">
                    <a:solidFill>
                      <a:prstClr val="black"/>
                    </a:solidFill>
                  </a:rPr>
                  <a:t>Ou </a:t>
                </a:r>
              </a:p>
              <a:p>
                <a:r>
                  <a:rPr lang="fr-FR" dirty="0">
                    <a:solidFill>
                      <a:prstClr val="black"/>
                    </a:solidFill>
                  </a:rPr>
                  <a:t>2u -</a:t>
                </a:r>
                <a14:m>
                  <m:oMath xmlns:m="http://schemas.openxmlformats.org/officeDocument/2006/math">
                    <m:f>
                      <m:fPr>
                        <m:ctrlPr>
                          <a:rPr lang="fr-FR" i="1" smtClean="0">
                            <a:solidFill>
                              <a:prstClr val="black"/>
                            </a:solidFill>
                            <a:latin typeface="Cambria Math" panose="02040503050406030204" pitchFamily="18" charset="0"/>
                          </a:rPr>
                        </m:ctrlPr>
                      </m:fPr>
                      <m:num>
                        <m:r>
                          <a:rPr lang="fr-FR" b="0" i="1" smtClean="0">
                            <a:solidFill>
                              <a:prstClr val="black"/>
                            </a:solidFill>
                            <a:latin typeface="Cambria Math" panose="02040503050406030204" pitchFamily="18" charset="0"/>
                          </a:rPr>
                          <m:t>2</m:t>
                        </m:r>
                      </m:num>
                      <m:den>
                        <m:r>
                          <a:rPr lang="fr-FR" b="0" i="1" smtClean="0">
                            <a:solidFill>
                              <a:prstClr val="black"/>
                            </a:solidFill>
                            <a:latin typeface="Cambria Math" panose="02040503050406030204" pitchFamily="18" charset="0"/>
                          </a:rPr>
                          <m:t>5</m:t>
                        </m:r>
                      </m:den>
                    </m:f>
                    <m:r>
                      <a:rPr lang="fr-FR" b="0" i="0" smtClean="0">
                        <a:solidFill>
                          <a:prstClr val="black"/>
                        </a:solidFill>
                        <a:latin typeface="Cambria Math" panose="02040503050406030204" pitchFamily="18" charset="0"/>
                      </a:rPr>
                      <m:t> </m:t>
                    </m:r>
                  </m:oMath>
                </a14:m>
                <a:r>
                  <a:rPr lang="fr-FR" dirty="0">
                    <a:solidFill>
                      <a:prstClr val="black"/>
                    </a:solidFill>
                  </a:rPr>
                  <a:t>u</a:t>
                </a:r>
              </a:p>
            </p:txBody>
          </p:sp>
        </mc:Choice>
        <mc:Fallback xmlns="">
          <p:sp>
            <p:nvSpPr>
              <p:cNvPr id="15" name="ZoneTexte 14"/>
              <p:cNvSpPr txBox="1">
                <a:spLocks noRot="1" noChangeAspect="1" noMove="1" noResize="1" noEditPoints="1" noAdjustHandles="1" noChangeArrowheads="1" noChangeShapeType="1" noTextEdit="1"/>
              </p:cNvSpPr>
              <p:nvPr/>
            </p:nvSpPr>
            <p:spPr>
              <a:xfrm>
                <a:off x="10376066" y="5611991"/>
                <a:ext cx="1723900" cy="1178977"/>
              </a:xfrm>
              <a:prstGeom prst="rect">
                <a:avLst/>
              </a:prstGeom>
              <a:blipFill rotWithShape="0">
                <a:blip r:embed="rId8"/>
                <a:stretch>
                  <a:fillRect l="-2827" b="-103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ZoneTexte 2"/>
              <p:cNvSpPr txBox="1"/>
              <p:nvPr/>
            </p:nvSpPr>
            <p:spPr>
              <a:xfrm>
                <a:off x="3106455" y="2417386"/>
                <a:ext cx="8617906" cy="489686"/>
              </a:xfrm>
              <a:prstGeom prst="rect">
                <a:avLst/>
              </a:prstGeom>
              <a:noFill/>
            </p:spPr>
            <p:txBody>
              <a:bodyPr wrap="square" rtlCol="0">
                <a:spAutoFit/>
              </a:bodyPr>
              <a:lstStyle/>
              <a:p>
                <a14:m>
                  <m:oMath xmlns:m="http://schemas.openxmlformats.org/officeDocument/2006/math">
                    <m:f>
                      <m:fPr>
                        <m:ctrlPr>
                          <a:rPr lang="fr-FR" i="1" smtClean="0">
                            <a:latin typeface="Cambria Math" panose="02040503050406030204" pitchFamily="18" charset="0"/>
                          </a:rPr>
                        </m:ctrlPr>
                      </m:fPr>
                      <m:num>
                        <m:r>
                          <a:rPr lang="fr-FR" b="0" i="1" smtClean="0">
                            <a:latin typeface="Cambria Math" panose="02040503050406030204" pitchFamily="18" charset="0"/>
                          </a:rPr>
                          <m:t>1</m:t>
                        </m:r>
                      </m:num>
                      <m:den>
                        <m:r>
                          <a:rPr lang="fr-FR" b="0" i="1" smtClean="0">
                            <a:latin typeface="Cambria Math" panose="02040503050406030204" pitchFamily="18" charset="0"/>
                          </a:rPr>
                          <m:t>10</m:t>
                        </m:r>
                      </m:den>
                    </m:f>
                  </m:oMath>
                </a14:m>
                <a:r>
                  <a:rPr lang="fr-FR" dirty="0"/>
                  <a:t> +</a:t>
                </a:r>
                <a14:m>
                  <m:oMath xmlns:m="http://schemas.openxmlformats.org/officeDocument/2006/math">
                    <m:f>
                      <m:fPr>
                        <m:ctrlPr>
                          <a:rPr lang="fr-FR"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10</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10</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10</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10</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10</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10</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10</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10</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10</m:t>
                        </m:r>
                      </m:den>
                    </m:f>
                    <m:r>
                      <a:rPr lang="fr-FR" b="0" i="1" dirty="0" smtClean="0">
                        <a:latin typeface="Cambria Math" panose="02040503050406030204" pitchFamily="18" charset="0"/>
                      </a:rPr>
                      <m:t>= </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5</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5</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5</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5</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5</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2</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2</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10</m:t>
                        </m:r>
                      </m:num>
                      <m:den>
                        <m:r>
                          <a:rPr lang="fr-FR" b="0" i="1" dirty="0" smtClean="0">
                            <a:latin typeface="Cambria Math" panose="02040503050406030204" pitchFamily="18" charset="0"/>
                          </a:rPr>
                          <m:t>10</m:t>
                        </m:r>
                      </m:den>
                    </m:f>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5</m:t>
                        </m:r>
                      </m:num>
                      <m:den>
                        <m:r>
                          <a:rPr lang="fr-FR" b="0" i="1" dirty="0" smtClean="0">
                            <a:latin typeface="Cambria Math" panose="02040503050406030204" pitchFamily="18" charset="0"/>
                          </a:rPr>
                          <m:t>5</m:t>
                        </m:r>
                      </m:den>
                    </m:f>
                    <m:r>
                      <a:rPr lang="fr-FR" b="0" i="1" dirty="0" smtClean="0">
                        <a:latin typeface="Cambria Math" panose="02040503050406030204" pitchFamily="18" charset="0"/>
                      </a:rPr>
                      <m:t>=1</m:t>
                    </m:r>
                  </m:oMath>
                </a14:m>
                <a:endParaRPr lang="fr-FR" dirty="0"/>
              </a:p>
            </p:txBody>
          </p:sp>
        </mc:Choice>
        <mc:Fallback xmlns="">
          <p:sp>
            <p:nvSpPr>
              <p:cNvPr id="3" name="ZoneTexte 2"/>
              <p:cNvSpPr txBox="1">
                <a:spLocks noRot="1" noChangeAspect="1" noMove="1" noResize="1" noEditPoints="1" noAdjustHandles="1" noChangeArrowheads="1" noChangeShapeType="1" noTextEdit="1"/>
              </p:cNvSpPr>
              <p:nvPr/>
            </p:nvSpPr>
            <p:spPr>
              <a:xfrm>
                <a:off x="3106455" y="2417386"/>
                <a:ext cx="8617906" cy="489686"/>
              </a:xfrm>
              <a:prstGeom prst="rect">
                <a:avLst/>
              </a:prstGeom>
              <a:blipFill rotWithShape="0">
                <a:blip r:embed="rId9"/>
                <a:stretch>
                  <a:fillRect b="-7500"/>
                </a:stretch>
              </a:blipFill>
            </p:spPr>
            <p:txBody>
              <a:bodyPr/>
              <a:lstStyle/>
              <a:p>
                <a:r>
                  <a:rPr lang="fr-FR">
                    <a:noFill/>
                  </a:rPr>
                  <a:t> </a:t>
                </a:r>
              </a:p>
            </p:txBody>
          </p:sp>
        </mc:Fallback>
      </mc:AlternateContent>
      <p:sp>
        <p:nvSpPr>
          <p:cNvPr id="9" name="Espace réservé du pied de page 8"/>
          <p:cNvSpPr>
            <a:spLocks noGrp="1"/>
          </p:cNvSpPr>
          <p:nvPr>
            <p:ph type="ftr" sz="quarter" idx="11"/>
          </p:nvPr>
        </p:nvSpPr>
        <p:spPr>
          <a:xfrm>
            <a:off x="86833" y="78098"/>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11" name="Espace réservé du numéro de diapositive 10"/>
          <p:cNvSpPr>
            <a:spLocks noGrp="1"/>
          </p:cNvSpPr>
          <p:nvPr>
            <p:ph type="sldNum" sz="quarter" idx="12"/>
          </p:nvPr>
        </p:nvSpPr>
        <p:spPr>
          <a:xfrm>
            <a:off x="11168097" y="4010368"/>
            <a:ext cx="873013" cy="514372"/>
          </a:xfrm>
        </p:spPr>
        <p:txBody>
          <a:bodyPr/>
          <a:lstStyle/>
          <a:p>
            <a:endParaRPr lang="fr-FR" dirty="0">
              <a:solidFill>
                <a:prstClr val="black"/>
              </a:solidFill>
            </a:endParaRPr>
          </a:p>
        </p:txBody>
      </p:sp>
    </p:spTree>
    <p:extLst>
      <p:ext uri="{BB962C8B-B14F-4D97-AF65-F5344CB8AC3E}">
        <p14:creationId xmlns:p14="http://schemas.microsoft.com/office/powerpoint/2010/main" val="2311298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783563"/>
          </a:xfrm>
        </p:spPr>
        <p:txBody>
          <a:bodyPr/>
          <a:lstStyle/>
          <a:p>
            <a:r>
              <a:rPr lang="fr-FR" dirty="0"/>
              <a:t>STRATEGIES D’ENSEIGNEMENT</a:t>
            </a:r>
          </a:p>
        </p:txBody>
      </p:sp>
      <p:pic>
        <p:nvPicPr>
          <p:cNvPr id="4" name="Espace réservé du contenu 3"/>
          <p:cNvPicPr>
            <a:picLocks noGrp="1" noChangeAspect="1"/>
          </p:cNvPicPr>
          <p:nvPr>
            <p:ph sz="quarter" idx="13"/>
          </p:nvPr>
        </p:nvPicPr>
        <p:blipFill>
          <a:blip r:embed="rId2"/>
          <a:stretch>
            <a:fillRect/>
          </a:stretch>
        </p:blipFill>
        <p:spPr>
          <a:xfrm>
            <a:off x="182880" y="2048411"/>
            <a:ext cx="11414760" cy="2387917"/>
          </a:xfrm>
          <a:prstGeom prst="rect">
            <a:avLst/>
          </a:prstGeom>
        </p:spPr>
      </p:pic>
      <p:sp>
        <p:nvSpPr>
          <p:cNvPr id="6" name="Rectangle 5"/>
          <p:cNvSpPr/>
          <p:nvPr/>
        </p:nvSpPr>
        <p:spPr>
          <a:xfrm>
            <a:off x="182880" y="4620518"/>
            <a:ext cx="12009120" cy="1200329"/>
          </a:xfrm>
          <a:prstGeom prst="rect">
            <a:avLst/>
          </a:prstGeom>
        </p:spPr>
        <p:txBody>
          <a:bodyPr wrap="square">
            <a:spAutoFit/>
          </a:bodyPr>
          <a:lstStyle/>
          <a:p>
            <a:r>
              <a:rPr lang="fr-FR" dirty="0">
                <a:solidFill>
                  <a:prstClr val="black"/>
                </a:solidFill>
              </a:rPr>
              <a:t>Pour trouver la longueur de la réglette rouge, l’élève regarde combien de réglettes rouges sont nécessaires pour reconstituer l’unité : il faut 5 réglettes rouges pour obtenir une unité ; l’unité est donc partagée en cinq parts égales, et une réglette rouge représente une de ces parts.</a:t>
            </a:r>
          </a:p>
          <a:p>
            <a:r>
              <a:rPr lang="fr-FR" dirty="0">
                <a:solidFill>
                  <a:prstClr val="black"/>
                </a:solidFill>
              </a:rPr>
              <a:t>Chaque réglette rouge vaut donc un cinquième de l’unité.</a:t>
            </a:r>
          </a:p>
        </p:txBody>
      </p:sp>
      <p:sp>
        <p:nvSpPr>
          <p:cNvPr id="3" name="ZoneTexte 2"/>
          <p:cNvSpPr txBox="1"/>
          <p:nvPr/>
        </p:nvSpPr>
        <p:spPr>
          <a:xfrm>
            <a:off x="182881" y="1402080"/>
            <a:ext cx="11549774" cy="646331"/>
          </a:xfrm>
          <a:prstGeom prst="rect">
            <a:avLst/>
          </a:prstGeom>
          <a:noFill/>
        </p:spPr>
        <p:txBody>
          <a:bodyPr wrap="square" rtlCol="0">
            <a:spAutoFit/>
          </a:bodyPr>
          <a:lstStyle/>
          <a:p>
            <a:r>
              <a:rPr lang="fr-FR" dirty="0">
                <a:solidFill>
                  <a:prstClr val="black"/>
                </a:solidFill>
              </a:rPr>
              <a:t>L’unité est définie comme étant la longueur de la réglette orange. On demande aux élèves de trouver </a:t>
            </a:r>
            <a:r>
              <a:rPr lang="fr-FR" dirty="0">
                <a:solidFill>
                  <a:srgbClr val="FF0000"/>
                </a:solidFill>
              </a:rPr>
              <a:t>la longueur des réglettes jaunes, rouges et blanches.</a:t>
            </a:r>
          </a:p>
        </p:txBody>
      </p:sp>
      <p:sp>
        <p:nvSpPr>
          <p:cNvPr id="5" name="Espace réservé du pied de page 4"/>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3250416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211920"/>
            <a:ext cx="10364451" cy="631163"/>
          </a:xfrm>
        </p:spPr>
        <p:txBody>
          <a:bodyPr/>
          <a:lstStyle/>
          <a:p>
            <a:r>
              <a:rPr lang="fr-FR" dirty="0"/>
              <a:t>STRATEGIES D’ENSEIGNEMENT</a:t>
            </a:r>
          </a:p>
        </p:txBody>
      </p:sp>
      <p:pic>
        <p:nvPicPr>
          <p:cNvPr id="4" name="Espace réservé du contenu 3"/>
          <p:cNvPicPr>
            <a:picLocks noGrp="1" noChangeAspect="1"/>
          </p:cNvPicPr>
          <p:nvPr>
            <p:ph sz="quarter" idx="13"/>
          </p:nvPr>
        </p:nvPicPr>
        <p:blipFill>
          <a:blip r:embed="rId2"/>
          <a:stretch>
            <a:fillRect/>
          </a:stretch>
        </p:blipFill>
        <p:spPr>
          <a:xfrm>
            <a:off x="213360" y="1020442"/>
            <a:ext cx="11475720" cy="2533996"/>
          </a:xfrm>
          <a:prstGeom prst="rect">
            <a:avLst/>
          </a:prstGeom>
        </p:spPr>
      </p:pic>
      <p:sp>
        <p:nvSpPr>
          <p:cNvPr id="5" name="Rectangle 4"/>
          <p:cNvSpPr/>
          <p:nvPr/>
        </p:nvSpPr>
        <p:spPr>
          <a:xfrm>
            <a:off x="213360" y="3940076"/>
            <a:ext cx="11231880" cy="2585323"/>
          </a:xfrm>
          <a:prstGeom prst="rect">
            <a:avLst/>
          </a:prstGeom>
        </p:spPr>
        <p:txBody>
          <a:bodyPr wrap="square">
            <a:spAutoFit/>
          </a:bodyPr>
          <a:lstStyle/>
          <a:p>
            <a:r>
              <a:rPr lang="fr-FR" dirty="0">
                <a:solidFill>
                  <a:srgbClr val="FF0000"/>
                </a:solidFill>
              </a:rPr>
              <a:t>Faire varier l’unité de référence permet de montrer que l’unité n’est pas attachée à un objet  singulier</a:t>
            </a:r>
            <a:r>
              <a:rPr lang="fr-FR" dirty="0">
                <a:solidFill>
                  <a:prstClr val="black"/>
                </a:solidFill>
              </a:rPr>
              <a:t>.</a:t>
            </a:r>
          </a:p>
          <a:p>
            <a:endParaRPr lang="fr-FR" dirty="0">
              <a:solidFill>
                <a:prstClr val="black"/>
              </a:solidFill>
            </a:endParaRPr>
          </a:p>
          <a:p>
            <a:r>
              <a:rPr lang="fr-FR" dirty="0">
                <a:solidFill>
                  <a:prstClr val="black"/>
                </a:solidFill>
              </a:rPr>
              <a:t>L’unité est définie comme étant la longueur de la réglette bleue (et non la réglette orange  comme dans l’exemple précédent),  il s’agit de trouver la longueur des réglettes vertes et  blanche. </a:t>
            </a:r>
          </a:p>
          <a:p>
            <a:r>
              <a:rPr lang="fr-FR" dirty="0">
                <a:solidFill>
                  <a:prstClr val="black"/>
                </a:solidFill>
              </a:rPr>
              <a:t>Au cours du cycle 2, le nombre acquière un statut indépendant des objets des collections qui leur ont donné naissance. Très progressivement se construit l’unité, 1, qui correspond à n’importe lequel de ces objets de référence. </a:t>
            </a:r>
            <a:r>
              <a:rPr lang="fr-FR" b="1" dirty="0">
                <a:solidFill>
                  <a:srgbClr val="FF0000"/>
                </a:solidFill>
              </a:rPr>
              <a:t>Cette unité fait office d’étalon pour compter, mesurer, comparer, etc., sans faire référence à un objet singulier. </a:t>
            </a:r>
          </a:p>
          <a:p>
            <a:endParaRPr lang="fr-FR" dirty="0">
              <a:solidFill>
                <a:prstClr val="black"/>
              </a:solidFill>
            </a:endParaRPr>
          </a:p>
          <a:p>
            <a:endParaRPr lang="fr-FR" dirty="0">
              <a:solidFill>
                <a:prstClr val="black"/>
              </a:solidFill>
            </a:endParaRPr>
          </a:p>
        </p:txBody>
      </p:sp>
      <p:sp>
        <p:nvSpPr>
          <p:cNvPr id="3" name="Espace réservé du pied de page 2"/>
          <p:cNvSpPr>
            <a:spLocks noGrp="1"/>
          </p:cNvSpPr>
          <p:nvPr>
            <p:ph type="ftr" sz="quarter" idx="11"/>
          </p:nvPr>
        </p:nvSpPr>
        <p:spPr>
          <a:xfrm>
            <a:off x="412733" y="6459708"/>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32</a:t>
            </a:fld>
            <a:endParaRPr lang="fr-FR">
              <a:solidFill>
                <a:prstClr val="black"/>
              </a:solidFill>
            </a:endParaRPr>
          </a:p>
        </p:txBody>
      </p:sp>
    </p:spTree>
    <p:extLst>
      <p:ext uri="{BB962C8B-B14F-4D97-AF65-F5344CB8AC3E}">
        <p14:creationId xmlns:p14="http://schemas.microsoft.com/office/powerpoint/2010/main" val="728133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580515"/>
          </a:xfrm>
        </p:spPr>
        <p:txBody>
          <a:bodyPr>
            <a:normAutofit fontScale="90000"/>
          </a:bodyPr>
          <a:lstStyle/>
          <a:p>
            <a:r>
              <a:rPr lang="fr-FR" dirty="0"/>
              <a:t>STRATEGIES D’ENSEIGNEMENT</a:t>
            </a:r>
          </a:p>
        </p:txBody>
      </p:sp>
      <p:pic>
        <p:nvPicPr>
          <p:cNvPr id="4" name="Espace réservé du contenu 3"/>
          <p:cNvPicPr>
            <a:picLocks noGrp="1" noChangeAspect="1"/>
          </p:cNvPicPr>
          <p:nvPr>
            <p:ph sz="quarter" idx="13"/>
          </p:nvPr>
        </p:nvPicPr>
        <p:blipFill>
          <a:blip r:embed="rId2"/>
          <a:stretch>
            <a:fillRect/>
          </a:stretch>
        </p:blipFill>
        <p:spPr>
          <a:xfrm>
            <a:off x="274320" y="1351300"/>
            <a:ext cx="9768840" cy="3424237"/>
          </a:xfrm>
          <a:prstGeom prst="rect">
            <a:avLst/>
          </a:prstGeom>
        </p:spPr>
      </p:pic>
      <p:sp>
        <p:nvSpPr>
          <p:cNvPr id="5" name="Rectangle 4"/>
          <p:cNvSpPr/>
          <p:nvPr/>
        </p:nvSpPr>
        <p:spPr>
          <a:xfrm>
            <a:off x="281940" y="5049726"/>
            <a:ext cx="11628120" cy="1477328"/>
          </a:xfrm>
          <a:prstGeom prst="rect">
            <a:avLst/>
          </a:prstGeom>
        </p:spPr>
        <p:txBody>
          <a:bodyPr wrap="square">
            <a:spAutoFit/>
          </a:bodyPr>
          <a:lstStyle/>
          <a:p>
            <a:r>
              <a:rPr lang="fr-FR" dirty="0">
                <a:solidFill>
                  <a:prstClr val="black"/>
                </a:solidFill>
              </a:rPr>
              <a:t>Chaque réglette blanche correspond au cinquième de l’unité.</a:t>
            </a:r>
          </a:p>
          <a:p>
            <a:r>
              <a:rPr lang="fr-FR" dirty="0">
                <a:solidFill>
                  <a:prstClr val="black"/>
                </a:solidFill>
              </a:rPr>
              <a:t>• La réglette marron vaut « une unité plus trois cinquièmes de l’unité » ou encore « huit cinquièmes</a:t>
            </a:r>
          </a:p>
          <a:p>
            <a:r>
              <a:rPr lang="fr-FR" dirty="0">
                <a:solidFill>
                  <a:prstClr val="black"/>
                </a:solidFill>
              </a:rPr>
              <a:t>de l’unité » ou « deux unités moins deux cinquièmes de l’unité ».</a:t>
            </a:r>
          </a:p>
          <a:p>
            <a:r>
              <a:rPr lang="fr-FR" dirty="0">
                <a:solidFill>
                  <a:prstClr val="black"/>
                </a:solidFill>
              </a:rPr>
              <a:t>• La réglette rose vaut « quatre cinquièmes » ou « la moitié de huit cinquièmes » ou « une</a:t>
            </a:r>
          </a:p>
          <a:p>
            <a:r>
              <a:rPr lang="fr-FR" dirty="0">
                <a:solidFill>
                  <a:prstClr val="black"/>
                </a:solidFill>
              </a:rPr>
              <a:t>unité moins un cinquième ».</a:t>
            </a:r>
          </a:p>
        </p:txBody>
      </p:sp>
      <p:sp>
        <p:nvSpPr>
          <p:cNvPr id="3" name="Espace réservé du pied de page 2"/>
          <p:cNvSpPr>
            <a:spLocks noGrp="1"/>
          </p:cNvSpPr>
          <p:nvPr>
            <p:ph type="ftr" sz="quarter" idx="11"/>
          </p:nvPr>
        </p:nvSpPr>
        <p:spPr>
          <a:xfrm>
            <a:off x="3841124" y="6492875"/>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2746462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8150" y="381010"/>
            <a:ext cx="10364451" cy="580891"/>
          </a:xfrm>
        </p:spPr>
        <p:txBody>
          <a:bodyPr>
            <a:normAutofit fontScale="90000"/>
          </a:bodyPr>
          <a:lstStyle/>
          <a:p>
            <a:r>
              <a:rPr lang="fr-FR" dirty="0"/>
              <a:t>STRATEGIES D’ENSEIGNEMENT</a:t>
            </a:r>
          </a:p>
        </p:txBody>
      </p:sp>
      <p:pic>
        <p:nvPicPr>
          <p:cNvPr id="4" name="Espace réservé du contenu 3"/>
          <p:cNvPicPr>
            <a:picLocks noGrp="1" noChangeAspect="1"/>
          </p:cNvPicPr>
          <p:nvPr>
            <p:ph sz="quarter" idx="13"/>
          </p:nvPr>
        </p:nvPicPr>
        <p:blipFill>
          <a:blip r:embed="rId2"/>
          <a:stretch>
            <a:fillRect/>
          </a:stretch>
        </p:blipFill>
        <p:spPr>
          <a:xfrm>
            <a:off x="295925" y="1333811"/>
            <a:ext cx="2779784" cy="2775172"/>
          </a:xfrm>
          <a:prstGeom prst="rect">
            <a:avLst/>
          </a:prstGeom>
        </p:spPr>
      </p:pic>
      <p:pic>
        <p:nvPicPr>
          <p:cNvPr id="5" name="Espace réservé du contenu 5"/>
          <p:cNvPicPr>
            <a:picLocks noChangeAspect="1"/>
          </p:cNvPicPr>
          <p:nvPr/>
        </p:nvPicPr>
        <p:blipFill>
          <a:blip r:embed="rId3"/>
          <a:stretch>
            <a:fillRect/>
          </a:stretch>
        </p:blipFill>
        <p:spPr>
          <a:xfrm>
            <a:off x="4212968" y="1206617"/>
            <a:ext cx="6474823" cy="2111392"/>
          </a:xfrm>
          <a:prstGeom prst="rect">
            <a:avLst/>
          </a:prstGeom>
        </p:spPr>
      </p:pic>
      <p:sp>
        <p:nvSpPr>
          <p:cNvPr id="7" name="Rectangle 6"/>
          <p:cNvSpPr/>
          <p:nvPr/>
        </p:nvSpPr>
        <p:spPr>
          <a:xfrm>
            <a:off x="0" y="4205685"/>
            <a:ext cx="3467595" cy="646331"/>
          </a:xfrm>
          <a:prstGeom prst="rect">
            <a:avLst/>
          </a:prstGeom>
        </p:spPr>
        <p:txBody>
          <a:bodyPr wrap="square">
            <a:spAutoFit/>
          </a:bodyPr>
          <a:lstStyle/>
          <a:p>
            <a:r>
              <a:rPr lang="fr-FR" dirty="0">
                <a:solidFill>
                  <a:srgbClr val="000000"/>
                </a:solidFill>
                <a:latin typeface="DINPro-Regular"/>
              </a:rPr>
              <a:t>Cet outil </a:t>
            </a:r>
            <a:r>
              <a:rPr lang="fr-FR" sz="1200" dirty="0">
                <a:solidFill>
                  <a:srgbClr val="000000"/>
                </a:solidFill>
                <a:latin typeface="DINPro-Regular"/>
              </a:rPr>
              <a:t>(Réglettes </a:t>
            </a:r>
            <a:r>
              <a:rPr lang="fr-FR" sz="1200" dirty="0" err="1">
                <a:solidFill>
                  <a:srgbClr val="000000"/>
                </a:solidFill>
                <a:latin typeface="DINPro-Regular"/>
              </a:rPr>
              <a:t>Cuisenaire</a:t>
            </a:r>
            <a:r>
              <a:rPr lang="fr-FR" sz="1200" dirty="0">
                <a:solidFill>
                  <a:srgbClr val="000000"/>
                </a:solidFill>
                <a:latin typeface="DINPro-Regular"/>
              </a:rPr>
              <a:t>)  </a:t>
            </a:r>
            <a:r>
              <a:rPr lang="fr-FR" dirty="0">
                <a:solidFill>
                  <a:srgbClr val="000000"/>
                </a:solidFill>
                <a:latin typeface="DINPro-Regular"/>
              </a:rPr>
              <a:t>: </a:t>
            </a:r>
          </a:p>
          <a:p>
            <a:r>
              <a:rPr lang="fr-FR" dirty="0">
                <a:solidFill>
                  <a:srgbClr val="000000"/>
                </a:solidFill>
                <a:latin typeface="DINPro-Regular"/>
              </a:rPr>
              <a:t>- </a:t>
            </a:r>
            <a:r>
              <a:rPr lang="fr-FR" dirty="0">
                <a:solidFill>
                  <a:srgbClr val="FF0000"/>
                </a:solidFill>
                <a:latin typeface="DINPro-Regular"/>
              </a:rPr>
              <a:t>Reconstruire l’unité</a:t>
            </a:r>
          </a:p>
        </p:txBody>
      </p:sp>
      <p:pic>
        <p:nvPicPr>
          <p:cNvPr id="8" name="Espace réservé du contenu 3"/>
          <p:cNvPicPr>
            <a:picLocks noChangeAspect="1"/>
          </p:cNvPicPr>
          <p:nvPr/>
        </p:nvPicPr>
        <p:blipFill>
          <a:blip r:embed="rId4"/>
          <a:stretch>
            <a:fillRect/>
          </a:stretch>
        </p:blipFill>
        <p:spPr>
          <a:xfrm>
            <a:off x="4408714" y="3562725"/>
            <a:ext cx="6279077" cy="2186229"/>
          </a:xfrm>
          <a:prstGeom prst="rect">
            <a:avLst/>
          </a:prstGeom>
        </p:spPr>
      </p:pic>
      <p:sp>
        <p:nvSpPr>
          <p:cNvPr id="3" name="Espace réservé du pied de page 2"/>
          <p:cNvSpPr>
            <a:spLocks noGrp="1"/>
          </p:cNvSpPr>
          <p:nvPr>
            <p:ph type="ftr" sz="quarter" idx="11"/>
          </p:nvPr>
        </p:nvSpPr>
        <p:spPr>
          <a:xfrm>
            <a:off x="131151" y="6379230"/>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34</a:t>
            </a:fld>
            <a:endParaRPr lang="fr-FR">
              <a:solidFill>
                <a:prstClr val="black"/>
              </a:solidFill>
            </a:endParaRPr>
          </a:p>
        </p:txBody>
      </p:sp>
    </p:spTree>
    <p:extLst>
      <p:ext uri="{BB962C8B-B14F-4D97-AF65-F5344CB8AC3E}">
        <p14:creationId xmlns:p14="http://schemas.microsoft.com/office/powerpoint/2010/main" val="3425822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844523"/>
          </a:xfrm>
        </p:spPr>
        <p:txBody>
          <a:bodyPr/>
          <a:lstStyle/>
          <a:p>
            <a:r>
              <a:rPr lang="fr-FR" dirty="0"/>
              <a:t>STRATEGIES D’ENSEIGNEMENT</a:t>
            </a:r>
          </a:p>
        </p:txBody>
      </p:sp>
      <p:pic>
        <p:nvPicPr>
          <p:cNvPr id="6" name="Espace réservé du contenu 5"/>
          <p:cNvPicPr>
            <a:picLocks noGrp="1" noChangeAspect="1"/>
          </p:cNvPicPr>
          <p:nvPr>
            <p:ph sz="quarter" idx="13"/>
          </p:nvPr>
        </p:nvPicPr>
        <p:blipFill>
          <a:blip r:embed="rId2"/>
          <a:stretch>
            <a:fillRect/>
          </a:stretch>
        </p:blipFill>
        <p:spPr>
          <a:xfrm>
            <a:off x="579120" y="1657879"/>
            <a:ext cx="7635240" cy="2489796"/>
          </a:xfrm>
          <a:prstGeom prst="rect">
            <a:avLst/>
          </a:prstGeom>
        </p:spPr>
      </p:pic>
      <p:sp>
        <p:nvSpPr>
          <p:cNvPr id="7" name="Rectangle 6"/>
          <p:cNvSpPr/>
          <p:nvPr/>
        </p:nvSpPr>
        <p:spPr>
          <a:xfrm>
            <a:off x="396240" y="4507915"/>
            <a:ext cx="7421880" cy="369332"/>
          </a:xfrm>
          <a:prstGeom prst="rect">
            <a:avLst/>
          </a:prstGeom>
        </p:spPr>
        <p:txBody>
          <a:bodyPr wrap="square">
            <a:spAutoFit/>
          </a:bodyPr>
          <a:lstStyle/>
          <a:p>
            <a:r>
              <a:rPr lang="fr-FR" i="1" dirty="0">
                <a:solidFill>
                  <a:srgbClr val="FF0000"/>
                </a:solidFill>
                <a:latin typeface="DINPro-RegularItalic"/>
              </a:rPr>
              <a:t>La réglette blanche vaut un septième de l’unité, quelle est l’unité ? </a:t>
            </a:r>
            <a:endParaRPr lang="fr-FR" dirty="0">
              <a:solidFill>
                <a:srgbClr val="FF0000"/>
              </a:solidFill>
            </a:endParaRPr>
          </a:p>
        </p:txBody>
      </p:sp>
      <p:sp>
        <p:nvSpPr>
          <p:cNvPr id="8" name="Rectangle 7"/>
          <p:cNvSpPr/>
          <p:nvPr/>
        </p:nvSpPr>
        <p:spPr>
          <a:xfrm>
            <a:off x="274320" y="5237487"/>
            <a:ext cx="10866120" cy="646331"/>
          </a:xfrm>
          <a:prstGeom prst="rect">
            <a:avLst/>
          </a:prstGeom>
        </p:spPr>
        <p:txBody>
          <a:bodyPr wrap="square">
            <a:spAutoFit/>
          </a:bodyPr>
          <a:lstStyle/>
          <a:p>
            <a:r>
              <a:rPr lang="fr-FR" dirty="0">
                <a:solidFill>
                  <a:srgbClr val="000000"/>
                </a:solidFill>
                <a:latin typeface="DINPro-Regular"/>
              </a:rPr>
              <a:t>Pour obtenir un septième, on a dû partager l’unité en sept parts égales. Pour retrouver l’unité, il faut donc prendre 7 fois un septième. </a:t>
            </a:r>
            <a:endParaRPr lang="fr-FR" dirty="0">
              <a:solidFill>
                <a:prstClr val="black"/>
              </a:solidFill>
            </a:endParaRPr>
          </a:p>
        </p:txBody>
      </p:sp>
      <p:sp>
        <p:nvSpPr>
          <p:cNvPr id="3" name="Espace réservé du pied de page 2"/>
          <p:cNvSpPr>
            <a:spLocks noGrp="1"/>
          </p:cNvSpPr>
          <p:nvPr>
            <p:ph type="ftr" sz="quarter" idx="11"/>
          </p:nvPr>
        </p:nvSpPr>
        <p:spPr>
          <a:xfrm>
            <a:off x="162212" y="6384316"/>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3854879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615922"/>
          </a:xfrm>
        </p:spPr>
        <p:txBody>
          <a:bodyPr/>
          <a:lstStyle/>
          <a:p>
            <a:r>
              <a:rPr lang="fr-FR" dirty="0"/>
              <a:t>STRATEGIES D’ENSEIGNEMENT</a:t>
            </a:r>
          </a:p>
        </p:txBody>
      </p:sp>
      <p:pic>
        <p:nvPicPr>
          <p:cNvPr id="4" name="Espace réservé du contenu 3"/>
          <p:cNvPicPr>
            <a:picLocks noGrp="1" noChangeAspect="1"/>
          </p:cNvPicPr>
          <p:nvPr>
            <p:ph sz="quarter" idx="13"/>
          </p:nvPr>
        </p:nvPicPr>
        <p:blipFill>
          <a:blip r:embed="rId2"/>
          <a:stretch>
            <a:fillRect/>
          </a:stretch>
        </p:blipFill>
        <p:spPr>
          <a:xfrm>
            <a:off x="228601" y="1484646"/>
            <a:ext cx="7741920" cy="2695557"/>
          </a:xfrm>
          <a:prstGeom prst="rect">
            <a:avLst/>
          </a:prstGeom>
        </p:spPr>
      </p:pic>
      <p:sp>
        <p:nvSpPr>
          <p:cNvPr id="5" name="Rectangle 4"/>
          <p:cNvSpPr/>
          <p:nvPr/>
        </p:nvSpPr>
        <p:spPr>
          <a:xfrm>
            <a:off x="1410363" y="4387769"/>
            <a:ext cx="5378395" cy="369332"/>
          </a:xfrm>
          <a:prstGeom prst="rect">
            <a:avLst/>
          </a:prstGeom>
        </p:spPr>
        <p:txBody>
          <a:bodyPr wrap="none">
            <a:spAutoFit/>
          </a:bodyPr>
          <a:lstStyle/>
          <a:p>
            <a:r>
              <a:rPr lang="fr-FR" i="1" dirty="0">
                <a:solidFill>
                  <a:srgbClr val="FF0000"/>
                </a:solidFill>
                <a:latin typeface="DINPro-RegularItalic"/>
              </a:rPr>
              <a:t>La réglette verte vaut de l’unité, quelle est l’unité ? </a:t>
            </a:r>
            <a:endParaRPr lang="fr-FR" dirty="0">
              <a:solidFill>
                <a:srgbClr val="FF0000"/>
              </a:solidFill>
            </a:endParaRPr>
          </a:p>
        </p:txBody>
      </p:sp>
      <p:sp>
        <p:nvSpPr>
          <p:cNvPr id="6" name="Rectangle 5"/>
          <p:cNvSpPr/>
          <p:nvPr/>
        </p:nvSpPr>
        <p:spPr>
          <a:xfrm>
            <a:off x="0" y="5334000"/>
            <a:ext cx="12192000" cy="1200329"/>
          </a:xfrm>
          <a:prstGeom prst="rect">
            <a:avLst/>
          </a:prstGeom>
        </p:spPr>
        <p:txBody>
          <a:bodyPr wrap="square">
            <a:spAutoFit/>
          </a:bodyPr>
          <a:lstStyle/>
          <a:p>
            <a:r>
              <a:rPr lang="fr-FR" dirty="0">
                <a:solidFill>
                  <a:srgbClr val="000000"/>
                </a:solidFill>
                <a:latin typeface="DINPro-Regular"/>
              </a:rPr>
              <a:t>Pour obtenir de l’unité, on a partagé l’unité en 4 parts égales et on a pris 3 de ces parts. </a:t>
            </a:r>
          </a:p>
          <a:p>
            <a:r>
              <a:rPr lang="fr-FR" dirty="0">
                <a:solidFill>
                  <a:srgbClr val="000000"/>
                </a:solidFill>
                <a:latin typeface="DINPro-Regular"/>
              </a:rPr>
              <a:t>La réglette verte représente ces 3 parts. </a:t>
            </a:r>
          </a:p>
          <a:p>
            <a:r>
              <a:rPr lang="fr-FR" dirty="0">
                <a:solidFill>
                  <a:srgbClr val="000000"/>
                </a:solidFill>
                <a:latin typeface="DINPro-Regular"/>
              </a:rPr>
              <a:t>Je cherche la réglette qui peut représenter l’une de ces 3 parts : il s’agit de la réglette rouge (car trois réglettes rouges valent une réglette verte).</a:t>
            </a:r>
            <a:endParaRPr lang="fr-FR" dirty="0">
              <a:solidFill>
                <a:prstClr val="black"/>
              </a:solidFill>
            </a:endParaRPr>
          </a:p>
        </p:txBody>
      </p:sp>
      <mc:AlternateContent xmlns:mc="http://schemas.openxmlformats.org/markup-compatibility/2006" xmlns:a14="http://schemas.microsoft.com/office/drawing/2010/main">
        <mc:Choice Requires="a14">
          <p:sp>
            <p:nvSpPr>
              <p:cNvPr id="3" name="ZoneTexte 2"/>
              <p:cNvSpPr txBox="1"/>
              <p:nvPr/>
            </p:nvSpPr>
            <p:spPr>
              <a:xfrm>
                <a:off x="8288977" y="1484646"/>
                <a:ext cx="3194462" cy="1592039"/>
              </a:xfrm>
              <a:prstGeom prst="rect">
                <a:avLst/>
              </a:prstGeom>
              <a:noFill/>
            </p:spPr>
            <p:txBody>
              <a:bodyPr wrap="square" rtlCol="0">
                <a:spAutoFit/>
              </a:bodyPr>
              <a:lstStyle/>
              <a:p>
                <a:r>
                  <a:rPr lang="fr-FR" dirty="0">
                    <a:solidFill>
                      <a:prstClr val="black"/>
                    </a:solidFill>
                  </a:rPr>
                  <a:t>L’écriture symbolique de </a:t>
                </a:r>
                <a14:m>
                  <m:oMath xmlns:m="http://schemas.openxmlformats.org/officeDocument/2006/math">
                    <m:f>
                      <m:fPr>
                        <m:ctrlPr>
                          <a:rPr lang="fr-FR" i="1" smtClean="0">
                            <a:solidFill>
                              <a:prstClr val="black"/>
                            </a:solidFill>
                            <a:latin typeface="Cambria Math" panose="02040503050406030204" pitchFamily="18" charset="0"/>
                          </a:rPr>
                        </m:ctrlPr>
                      </m:fPr>
                      <m:num>
                        <m:r>
                          <a:rPr lang="fr-FR" b="0" i="1" smtClean="0">
                            <a:solidFill>
                              <a:prstClr val="black"/>
                            </a:solidFill>
                            <a:latin typeface="Cambria Math" panose="02040503050406030204" pitchFamily="18" charset="0"/>
                          </a:rPr>
                          <m:t>3</m:t>
                        </m:r>
                      </m:num>
                      <m:den>
                        <m:r>
                          <a:rPr lang="fr-FR" b="0" i="1" smtClean="0">
                            <a:solidFill>
                              <a:prstClr val="black"/>
                            </a:solidFill>
                            <a:latin typeface="Cambria Math" panose="02040503050406030204" pitchFamily="18" charset="0"/>
                          </a:rPr>
                          <m:t>4</m:t>
                        </m:r>
                      </m:den>
                    </m:f>
                    <m:r>
                      <a:rPr lang="fr-FR" b="0" i="0" smtClean="0">
                        <a:solidFill>
                          <a:prstClr val="black"/>
                        </a:solidFill>
                        <a:latin typeface="Cambria Math" panose="02040503050406030204" pitchFamily="18" charset="0"/>
                      </a:rPr>
                      <m:t> </m:t>
                    </m:r>
                  </m:oMath>
                </a14:m>
                <a:r>
                  <a:rPr lang="fr-FR" dirty="0">
                    <a:solidFill>
                      <a:prstClr val="black"/>
                    </a:solidFill>
                  </a:rPr>
                  <a:t>nécessite un effort car 3x </a:t>
                </a:r>
                <a14:m>
                  <m:oMath xmlns:m="http://schemas.openxmlformats.org/officeDocument/2006/math">
                    <m:f>
                      <m:fPr>
                        <m:ctrlPr>
                          <a:rPr lang="fr-FR" i="1" smtClean="0">
                            <a:solidFill>
                              <a:prstClr val="black"/>
                            </a:solidFill>
                            <a:latin typeface="Cambria Math" panose="02040503050406030204" pitchFamily="18" charset="0"/>
                          </a:rPr>
                        </m:ctrlPr>
                      </m:fPr>
                      <m:num>
                        <m:r>
                          <a:rPr lang="fr-FR" b="0" i="1" smtClean="0">
                            <a:solidFill>
                              <a:prstClr val="black"/>
                            </a:solidFill>
                            <a:latin typeface="Cambria Math" panose="02040503050406030204" pitchFamily="18" charset="0"/>
                          </a:rPr>
                          <m:t>1</m:t>
                        </m:r>
                      </m:num>
                      <m:den>
                        <m:r>
                          <a:rPr lang="fr-FR" b="0" i="1" smtClean="0">
                            <a:solidFill>
                              <a:prstClr val="black"/>
                            </a:solidFill>
                            <a:latin typeface="Cambria Math" panose="02040503050406030204" pitchFamily="18" charset="0"/>
                          </a:rPr>
                          <m:t>4</m:t>
                        </m:r>
                      </m:den>
                    </m:f>
                    <m:r>
                      <a:rPr lang="fr-FR" b="0" i="0" smtClean="0">
                        <a:solidFill>
                          <a:prstClr val="black"/>
                        </a:solidFill>
                        <a:latin typeface="Cambria Math" panose="02040503050406030204" pitchFamily="18" charset="0"/>
                      </a:rPr>
                      <m:t> </m:t>
                    </m:r>
                  </m:oMath>
                </a14:m>
                <a:r>
                  <a:rPr lang="fr-FR" dirty="0">
                    <a:solidFill>
                      <a:prstClr val="black"/>
                    </a:solidFill>
                  </a:rPr>
                  <a:t>est lu trois quart</a:t>
                </a:r>
              </a:p>
              <a:p>
                <a:r>
                  <a:rPr lang="fr-FR" dirty="0">
                    <a:solidFill>
                      <a:prstClr val="black"/>
                    </a:solidFill>
                  </a:rPr>
                  <a:t>La lecture « trois sur 4 n’a pas de sens à ce stade là »</a:t>
                </a:r>
              </a:p>
            </p:txBody>
          </p:sp>
        </mc:Choice>
        <mc:Fallback xmlns="">
          <p:sp>
            <p:nvSpPr>
              <p:cNvPr id="3" name="ZoneTexte 2"/>
              <p:cNvSpPr txBox="1">
                <a:spLocks noRot="1" noChangeAspect="1" noMove="1" noResize="1" noEditPoints="1" noAdjustHandles="1" noChangeArrowheads="1" noChangeShapeType="1" noTextEdit="1"/>
              </p:cNvSpPr>
              <p:nvPr/>
            </p:nvSpPr>
            <p:spPr>
              <a:xfrm>
                <a:off x="8288977" y="1484646"/>
                <a:ext cx="3194462" cy="1592039"/>
              </a:xfrm>
              <a:prstGeom prst="rect">
                <a:avLst/>
              </a:prstGeom>
              <a:blipFill rotWithShape="0">
                <a:blip r:embed="rId3"/>
                <a:stretch>
                  <a:fillRect l="-1718" t="-2299" r="-191" b="-5364"/>
                </a:stretch>
              </a:blipFill>
            </p:spPr>
            <p:txBody>
              <a:bodyPr/>
              <a:lstStyle/>
              <a:p>
                <a:r>
                  <a:rPr lang="fr-FR">
                    <a:noFill/>
                  </a:rPr>
                  <a:t> </a:t>
                </a:r>
              </a:p>
            </p:txBody>
          </p:sp>
        </mc:Fallback>
      </mc:AlternateContent>
      <p:sp>
        <p:nvSpPr>
          <p:cNvPr id="7" name="Espace réservé du pied de page 6"/>
          <p:cNvSpPr>
            <a:spLocks noGrp="1"/>
          </p:cNvSpPr>
          <p:nvPr>
            <p:ph type="ftr" sz="quarter" idx="11"/>
          </p:nvPr>
        </p:nvSpPr>
        <p:spPr>
          <a:xfrm>
            <a:off x="4952533" y="6432550"/>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36</a:t>
            </a:fld>
            <a:endParaRPr lang="fr-FR">
              <a:solidFill>
                <a:prstClr val="black"/>
              </a:solidFill>
            </a:endParaRPr>
          </a:p>
        </p:txBody>
      </p:sp>
    </p:spTree>
    <p:extLst>
      <p:ext uri="{BB962C8B-B14F-4D97-AF65-F5344CB8AC3E}">
        <p14:creationId xmlns:p14="http://schemas.microsoft.com/office/powerpoint/2010/main" val="896479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2519" y="252757"/>
            <a:ext cx="10596187" cy="478763"/>
          </a:xfrm>
        </p:spPr>
        <p:txBody>
          <a:bodyPr>
            <a:normAutofit fontScale="90000"/>
          </a:bodyPr>
          <a:lstStyle/>
          <a:p>
            <a:r>
              <a:rPr lang="fr-FR" dirty="0"/>
              <a:t>Le cahier des savoirs : la carte d’identité d’un nombre</a:t>
            </a:r>
          </a:p>
        </p:txBody>
      </p:sp>
      <p:pic>
        <p:nvPicPr>
          <p:cNvPr id="4" name="Espace réservé du contenu 3"/>
          <p:cNvPicPr>
            <a:picLocks noGrp="1" noChangeAspect="1"/>
          </p:cNvPicPr>
          <p:nvPr>
            <p:ph sz="quarter" idx="13"/>
          </p:nvPr>
        </p:nvPicPr>
        <p:blipFill>
          <a:blip r:embed="rId3"/>
          <a:stretch>
            <a:fillRect/>
          </a:stretch>
        </p:blipFill>
        <p:spPr>
          <a:xfrm>
            <a:off x="350519" y="1005842"/>
            <a:ext cx="8983486" cy="5284403"/>
          </a:xfrm>
          <a:prstGeom prst="rect">
            <a:avLst/>
          </a:prstGeom>
        </p:spPr>
      </p:pic>
      <p:sp>
        <p:nvSpPr>
          <p:cNvPr id="3" name="ZoneTexte 2"/>
          <p:cNvSpPr txBox="1"/>
          <p:nvPr/>
        </p:nvSpPr>
        <p:spPr>
          <a:xfrm>
            <a:off x="9690265" y="1104405"/>
            <a:ext cx="2208810" cy="2862322"/>
          </a:xfrm>
          <a:prstGeom prst="rect">
            <a:avLst/>
          </a:prstGeom>
          <a:noFill/>
        </p:spPr>
        <p:txBody>
          <a:bodyPr wrap="square" rtlCol="0">
            <a:spAutoFit/>
          </a:bodyPr>
          <a:lstStyle/>
          <a:p>
            <a:r>
              <a:rPr lang="fr-FR" dirty="0">
                <a:solidFill>
                  <a:prstClr val="black"/>
                </a:solidFill>
              </a:rPr>
              <a:t>Des séances sont menées  autour des cartes d’identités d’un nombre où l’on s’efforce de représenter de différentes manières, de passer d’une désignation à une autre. </a:t>
            </a:r>
          </a:p>
        </p:txBody>
      </p:sp>
      <p:sp>
        <p:nvSpPr>
          <p:cNvPr id="5" name="Espace réservé du pied de page 4"/>
          <p:cNvSpPr>
            <a:spLocks noGrp="1"/>
          </p:cNvSpPr>
          <p:nvPr>
            <p:ph type="ftr" sz="quarter" idx="11"/>
          </p:nvPr>
        </p:nvSpPr>
        <p:spPr>
          <a:xfrm>
            <a:off x="712519" y="6492875"/>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37</a:t>
            </a:fld>
            <a:endParaRPr lang="fr-FR">
              <a:solidFill>
                <a:prstClr val="black"/>
              </a:solidFill>
            </a:endParaRPr>
          </a:p>
        </p:txBody>
      </p:sp>
    </p:spTree>
    <p:extLst>
      <p:ext uri="{BB962C8B-B14F-4D97-AF65-F5344CB8AC3E}">
        <p14:creationId xmlns:p14="http://schemas.microsoft.com/office/powerpoint/2010/main" val="1347210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6903" y="238507"/>
            <a:ext cx="10364451" cy="539723"/>
          </a:xfrm>
        </p:spPr>
        <p:txBody>
          <a:bodyPr>
            <a:normAutofit fontScale="90000"/>
          </a:bodyPr>
          <a:lstStyle/>
          <a:p>
            <a:r>
              <a:rPr lang="fr-FR" dirty="0"/>
              <a:t>Le cahier des savoirs : la carte d’identité d’un nombre</a:t>
            </a:r>
          </a:p>
        </p:txBody>
      </p:sp>
      <p:pic>
        <p:nvPicPr>
          <p:cNvPr id="4" name="Espace réservé du contenu 3"/>
          <p:cNvPicPr>
            <a:picLocks noGrp="1" noChangeAspect="1"/>
          </p:cNvPicPr>
          <p:nvPr>
            <p:ph sz="quarter" idx="13"/>
          </p:nvPr>
        </p:nvPicPr>
        <p:blipFill>
          <a:blip r:embed="rId2"/>
          <a:stretch>
            <a:fillRect/>
          </a:stretch>
        </p:blipFill>
        <p:spPr>
          <a:xfrm>
            <a:off x="303977" y="1076103"/>
            <a:ext cx="7593113" cy="5504294"/>
          </a:xfrm>
          <a:prstGeom prst="rect">
            <a:avLst/>
          </a:prstGeom>
        </p:spPr>
      </p:pic>
      <p:sp>
        <p:nvSpPr>
          <p:cNvPr id="3" name="Espace réservé du pied de page 2"/>
          <p:cNvSpPr>
            <a:spLocks noGrp="1"/>
          </p:cNvSpPr>
          <p:nvPr>
            <p:ph type="ftr" sz="quarter" idx="11"/>
          </p:nvPr>
        </p:nvSpPr>
        <p:spPr>
          <a:xfrm>
            <a:off x="5519113" y="6492875"/>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38</a:t>
            </a:fld>
            <a:endParaRPr lang="fr-FR">
              <a:solidFill>
                <a:prstClr val="black"/>
              </a:solidFill>
            </a:endParaRPr>
          </a:p>
        </p:txBody>
      </p:sp>
    </p:spTree>
    <p:extLst>
      <p:ext uri="{BB962C8B-B14F-4D97-AF65-F5344CB8AC3E}">
        <p14:creationId xmlns:p14="http://schemas.microsoft.com/office/powerpoint/2010/main" val="394210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2512" y="274133"/>
            <a:ext cx="10364451" cy="628392"/>
          </a:xfrm>
        </p:spPr>
        <p:txBody>
          <a:bodyPr/>
          <a:lstStyle/>
          <a:p>
            <a:r>
              <a:rPr lang="fr-FR" dirty="0"/>
              <a:t>STRATEGIES D’ENSEIGNEMENT</a:t>
            </a:r>
          </a:p>
        </p:txBody>
      </p:sp>
      <p:sp>
        <p:nvSpPr>
          <p:cNvPr id="3" name="Espace réservé du contenu 2"/>
          <p:cNvSpPr>
            <a:spLocks noGrp="1"/>
          </p:cNvSpPr>
          <p:nvPr>
            <p:ph sz="quarter" idx="13"/>
          </p:nvPr>
        </p:nvSpPr>
        <p:spPr>
          <a:xfrm>
            <a:off x="225631" y="902525"/>
            <a:ext cx="11863450" cy="6139543"/>
          </a:xfrm>
        </p:spPr>
        <p:txBody>
          <a:bodyPr/>
          <a:lstStyle/>
          <a:p>
            <a:r>
              <a:rPr lang="fr-FR" cap="none" dirty="0"/>
              <a:t>Le calcul mental doit permettre de </a:t>
            </a:r>
            <a:r>
              <a:rPr lang="fr-FR" cap="none" dirty="0">
                <a:solidFill>
                  <a:srgbClr val="FF0000"/>
                </a:solidFill>
              </a:rPr>
              <a:t>faire vivre le travail sur les fractions tout au long de l’année et du cycle </a:t>
            </a:r>
            <a:r>
              <a:rPr lang="fr-FR" cap="none" dirty="0"/>
              <a:t>: - Deux tiers de douze œufs (sans utiliser les fractions) ?  Ou « Trois quart de 100 euros? » </a:t>
            </a:r>
          </a:p>
          <a:p>
            <a:r>
              <a:rPr lang="fr-FR" cap="none" dirty="0"/>
              <a:t>Le repérage sur la demi-droite graduée se mène en parallèle en plusieurs étapes (on complexifie).</a:t>
            </a:r>
          </a:p>
          <a:p>
            <a:pPr marL="0" indent="0">
              <a:buNone/>
            </a:pPr>
            <a:endParaRPr lang="fr-FR" cap="none" dirty="0"/>
          </a:p>
        </p:txBody>
      </p:sp>
      <p:pic>
        <p:nvPicPr>
          <p:cNvPr id="4" name="Image 3"/>
          <p:cNvPicPr>
            <a:picLocks noChangeAspect="1"/>
          </p:cNvPicPr>
          <p:nvPr/>
        </p:nvPicPr>
        <p:blipFill>
          <a:blip r:embed="rId2"/>
          <a:stretch>
            <a:fillRect/>
          </a:stretch>
        </p:blipFill>
        <p:spPr>
          <a:xfrm>
            <a:off x="462512" y="2887181"/>
            <a:ext cx="8110847" cy="2170231"/>
          </a:xfrm>
          <a:prstGeom prst="rect">
            <a:avLst/>
          </a:prstGeom>
        </p:spPr>
      </p:pic>
      <p:pic>
        <p:nvPicPr>
          <p:cNvPr id="5" name="Image 4"/>
          <p:cNvPicPr>
            <a:picLocks noChangeAspect="1"/>
          </p:cNvPicPr>
          <p:nvPr/>
        </p:nvPicPr>
        <p:blipFill>
          <a:blip r:embed="rId3"/>
          <a:stretch>
            <a:fillRect/>
          </a:stretch>
        </p:blipFill>
        <p:spPr>
          <a:xfrm>
            <a:off x="462512" y="5347828"/>
            <a:ext cx="2898450" cy="431508"/>
          </a:xfrm>
          <a:prstGeom prst="rect">
            <a:avLst/>
          </a:prstGeom>
        </p:spPr>
      </p:pic>
      <p:pic>
        <p:nvPicPr>
          <p:cNvPr id="6" name="Image 5"/>
          <p:cNvPicPr>
            <a:picLocks noChangeAspect="1"/>
          </p:cNvPicPr>
          <p:nvPr/>
        </p:nvPicPr>
        <p:blipFill>
          <a:blip r:embed="rId4"/>
          <a:stretch>
            <a:fillRect/>
          </a:stretch>
        </p:blipFill>
        <p:spPr>
          <a:xfrm>
            <a:off x="462512" y="5779336"/>
            <a:ext cx="2898450" cy="609188"/>
          </a:xfrm>
          <a:prstGeom prst="rect">
            <a:avLst/>
          </a:prstGeom>
        </p:spPr>
      </p:pic>
      <p:pic>
        <p:nvPicPr>
          <p:cNvPr id="7" name="Image 6"/>
          <p:cNvPicPr>
            <a:picLocks noChangeAspect="1"/>
          </p:cNvPicPr>
          <p:nvPr/>
        </p:nvPicPr>
        <p:blipFill>
          <a:blip r:embed="rId3"/>
          <a:stretch>
            <a:fillRect/>
          </a:stretch>
        </p:blipFill>
        <p:spPr>
          <a:xfrm>
            <a:off x="3360962" y="5347828"/>
            <a:ext cx="2898450" cy="431508"/>
          </a:xfrm>
          <a:prstGeom prst="rect">
            <a:avLst/>
          </a:prstGeom>
        </p:spPr>
      </p:pic>
      <p:pic>
        <p:nvPicPr>
          <p:cNvPr id="8" name="Image 7"/>
          <p:cNvPicPr>
            <a:picLocks noChangeAspect="1"/>
          </p:cNvPicPr>
          <p:nvPr/>
        </p:nvPicPr>
        <p:blipFill>
          <a:blip r:embed="rId3"/>
          <a:stretch>
            <a:fillRect/>
          </a:stretch>
        </p:blipFill>
        <p:spPr>
          <a:xfrm>
            <a:off x="6259412" y="5347828"/>
            <a:ext cx="2898450" cy="431508"/>
          </a:xfrm>
          <a:prstGeom prst="rect">
            <a:avLst/>
          </a:prstGeom>
        </p:spPr>
      </p:pic>
      <p:sp>
        <p:nvSpPr>
          <p:cNvPr id="9" name="Rectangle 8"/>
          <p:cNvSpPr/>
          <p:nvPr/>
        </p:nvSpPr>
        <p:spPr>
          <a:xfrm>
            <a:off x="3172449" y="5009584"/>
            <a:ext cx="377026" cy="369332"/>
          </a:xfrm>
          <a:prstGeom prst="rect">
            <a:avLst/>
          </a:prstGeom>
        </p:spPr>
        <p:txBody>
          <a:bodyPr wrap="none">
            <a:spAutoFit/>
          </a:bodyPr>
          <a:lstStyle/>
          <a:p>
            <a:r>
              <a:rPr lang="fr-FR" dirty="0">
                <a:solidFill>
                  <a:srgbClr val="000000"/>
                </a:solidFill>
                <a:latin typeface="Arial" panose="020B0604020202020204" pitchFamily="34" charset="0"/>
              </a:rPr>
              <a:t>1 </a:t>
            </a:r>
            <a:endParaRPr lang="fr-FR" dirty="0">
              <a:solidFill>
                <a:prstClr val="black"/>
              </a:solidFill>
            </a:endParaRPr>
          </a:p>
        </p:txBody>
      </p:sp>
      <p:pic>
        <p:nvPicPr>
          <p:cNvPr id="10" name="Picture 2"/>
          <p:cNvPicPr>
            <a:picLocks noChangeAspect="1" noChangeArrowheads="1"/>
          </p:cNvPicPr>
          <p:nvPr/>
        </p:nvPicPr>
        <p:blipFill>
          <a:blip r:embed="rId5" cstate="print">
            <a:lum bright="14000" contrast="10000"/>
          </a:blip>
          <a:srcRect/>
          <a:stretch>
            <a:fillRect/>
          </a:stretch>
        </p:blipFill>
        <p:spPr bwMode="auto">
          <a:xfrm rot="16200000">
            <a:off x="2332471" y="231177"/>
            <a:ext cx="786045" cy="4525963"/>
          </a:xfrm>
          <a:prstGeom prst="rect">
            <a:avLst/>
          </a:prstGeom>
          <a:noFill/>
          <a:ln w="9525">
            <a:noFill/>
            <a:miter lim="800000"/>
            <a:headEnd/>
            <a:tailEnd/>
          </a:ln>
        </p:spPr>
      </p:pic>
      <p:pic>
        <p:nvPicPr>
          <p:cNvPr id="11" name="Picture 3"/>
          <p:cNvPicPr>
            <a:picLocks noChangeAspect="1" noChangeArrowheads="1"/>
          </p:cNvPicPr>
          <p:nvPr/>
        </p:nvPicPr>
        <p:blipFill>
          <a:blip r:embed="rId6" cstate="print">
            <a:lum bright="22000" contrast="10000"/>
          </a:blip>
          <a:srcRect/>
          <a:stretch>
            <a:fillRect/>
          </a:stretch>
        </p:blipFill>
        <p:spPr bwMode="auto">
          <a:xfrm rot="163444">
            <a:off x="5178065" y="2160426"/>
            <a:ext cx="2513577" cy="774963"/>
          </a:xfrm>
          <a:prstGeom prst="rect">
            <a:avLst/>
          </a:prstGeom>
          <a:noFill/>
          <a:ln w="9525">
            <a:noFill/>
            <a:miter lim="800000"/>
            <a:headEnd/>
            <a:tailEnd/>
          </a:ln>
        </p:spPr>
      </p:pic>
      <p:pic>
        <p:nvPicPr>
          <p:cNvPr id="12" name="Picture 4"/>
          <p:cNvPicPr>
            <a:picLocks noChangeAspect="1" noChangeArrowheads="1"/>
          </p:cNvPicPr>
          <p:nvPr/>
        </p:nvPicPr>
        <p:blipFill>
          <a:blip r:embed="rId7" cstate="print">
            <a:lum bright="19000" contrast="5000"/>
          </a:blip>
          <a:srcRect/>
          <a:stretch>
            <a:fillRect/>
          </a:stretch>
        </p:blipFill>
        <p:spPr bwMode="auto">
          <a:xfrm>
            <a:off x="8669617" y="2244374"/>
            <a:ext cx="2717148" cy="819730"/>
          </a:xfrm>
          <a:prstGeom prst="rect">
            <a:avLst/>
          </a:prstGeom>
          <a:noFill/>
          <a:ln w="9525">
            <a:noFill/>
            <a:miter lim="800000"/>
            <a:headEnd/>
            <a:tailEnd/>
          </a:ln>
        </p:spPr>
      </p:pic>
      <p:pic>
        <p:nvPicPr>
          <p:cNvPr id="13" name="Picture 5"/>
          <p:cNvPicPr>
            <a:picLocks noChangeAspect="1" noChangeArrowheads="1"/>
          </p:cNvPicPr>
          <p:nvPr/>
        </p:nvPicPr>
        <p:blipFill>
          <a:blip r:embed="rId8" cstate="print">
            <a:lum bright="5000" contrast="24000"/>
          </a:blip>
          <a:srcRect/>
          <a:stretch>
            <a:fillRect/>
          </a:stretch>
        </p:blipFill>
        <p:spPr bwMode="auto">
          <a:xfrm>
            <a:off x="8810240" y="3194438"/>
            <a:ext cx="2435903" cy="1072992"/>
          </a:xfrm>
          <a:prstGeom prst="rect">
            <a:avLst/>
          </a:prstGeom>
          <a:noFill/>
          <a:ln w="9525">
            <a:noFill/>
            <a:miter lim="800000"/>
            <a:headEnd/>
            <a:tailEnd/>
          </a:ln>
        </p:spPr>
      </p:pic>
      <p:sp>
        <p:nvSpPr>
          <p:cNvPr id="14" name="Espace réservé du pied de page 13"/>
          <p:cNvSpPr>
            <a:spLocks noGrp="1"/>
          </p:cNvSpPr>
          <p:nvPr>
            <p:ph type="ftr" sz="quarter" idx="11"/>
          </p:nvPr>
        </p:nvSpPr>
        <p:spPr>
          <a:xfrm>
            <a:off x="3841124" y="6408818"/>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15" name="Espace réservé du numéro de diapositive 14"/>
          <p:cNvSpPr>
            <a:spLocks noGrp="1"/>
          </p:cNvSpPr>
          <p:nvPr>
            <p:ph type="sldNum" sz="quarter" idx="12"/>
          </p:nvPr>
        </p:nvSpPr>
        <p:spPr/>
        <p:txBody>
          <a:bodyPr/>
          <a:lstStyle/>
          <a:p>
            <a:fld id="{41E2637F-F9EE-4AB0-8AC7-6F1F0F506099}" type="slidenum">
              <a:rPr lang="fr-FR" smtClean="0">
                <a:solidFill>
                  <a:prstClr val="black"/>
                </a:solidFill>
              </a:rPr>
              <a:pPr/>
              <a:t>39</a:t>
            </a:fld>
            <a:endParaRPr lang="fr-FR">
              <a:solidFill>
                <a:prstClr val="black"/>
              </a:solidFill>
            </a:endParaRPr>
          </a:p>
        </p:txBody>
      </p:sp>
    </p:spTree>
    <p:extLst>
      <p:ext uri="{BB962C8B-B14F-4D97-AF65-F5344CB8AC3E}">
        <p14:creationId xmlns:p14="http://schemas.microsoft.com/office/powerpoint/2010/main" val="3852200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186161"/>
            <a:ext cx="10364451" cy="635852"/>
          </a:xfrm>
        </p:spPr>
        <p:txBody>
          <a:bodyPr/>
          <a:lstStyle/>
          <a:p>
            <a:r>
              <a:rPr lang="fr-FR" dirty="0"/>
              <a:t>INTRODUCTION : de quoi parle t-on? </a:t>
            </a:r>
          </a:p>
        </p:txBody>
      </p:sp>
      <p:pic>
        <p:nvPicPr>
          <p:cNvPr id="7" name="Espace réservé du contenu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0" y="822013"/>
            <a:ext cx="5314500" cy="2533918"/>
          </a:xfr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77615"/>
            <a:ext cx="5315152" cy="2112577"/>
          </a:xfrm>
          <a:prstGeom prst="rect">
            <a:avLst/>
          </a:prstGeom>
        </p:spPr>
      </p:pic>
      <p:pic>
        <p:nvPicPr>
          <p:cNvPr id="6" name="Espace réservé du contenu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8608" y="930169"/>
            <a:ext cx="6287691" cy="3091881"/>
          </a:xfrm>
          <a:prstGeom prst="rect">
            <a:avLst/>
          </a:prstGeom>
        </p:spPr>
      </p:pic>
      <p:sp>
        <p:nvSpPr>
          <p:cNvPr id="3" name="Rectangle 2"/>
          <p:cNvSpPr/>
          <p:nvPr/>
        </p:nvSpPr>
        <p:spPr>
          <a:xfrm>
            <a:off x="6238504" y="4031943"/>
            <a:ext cx="6096000" cy="646331"/>
          </a:xfrm>
          <a:prstGeom prst="rect">
            <a:avLst/>
          </a:prstGeom>
        </p:spPr>
        <p:txBody>
          <a:bodyPr>
            <a:spAutoFit/>
          </a:bodyPr>
          <a:lstStyle/>
          <a:p>
            <a:pPr>
              <a:defRPr/>
            </a:pPr>
            <a:r>
              <a:rPr lang="fr-FR" dirty="0">
                <a:solidFill>
                  <a:prstClr val="black"/>
                </a:solidFill>
              </a:rPr>
              <a:t>fraction décimale : on étend la fraction simple au cas où le partage se fait en 10, 100, 1000, …</a:t>
            </a:r>
          </a:p>
        </p:txBody>
      </p:sp>
      <p:sp>
        <p:nvSpPr>
          <p:cNvPr id="4" name="Rectangle 3"/>
          <p:cNvSpPr/>
          <p:nvPr/>
        </p:nvSpPr>
        <p:spPr>
          <a:xfrm>
            <a:off x="97164" y="5400085"/>
            <a:ext cx="12094835" cy="830997"/>
          </a:xfrm>
          <a:prstGeom prst="rect">
            <a:avLst/>
          </a:prstGeom>
        </p:spPr>
        <p:txBody>
          <a:bodyPr wrap="square">
            <a:spAutoFit/>
          </a:bodyPr>
          <a:lstStyle/>
          <a:p>
            <a:r>
              <a:rPr lang="fr-FR" sz="1600" dirty="0">
                <a:solidFill>
                  <a:prstClr val="black"/>
                </a:solidFill>
              </a:rPr>
              <a:t>fraction simple : conçue comme représentant un partage de l’unité</a:t>
            </a:r>
          </a:p>
          <a:p>
            <a:r>
              <a:rPr lang="fr-FR" sz="1600" dirty="0">
                <a:solidFill>
                  <a:prstClr val="black"/>
                </a:solidFill>
              </a:rPr>
              <a:t>A noter l’importance de  nommer et de représenter  les fractions de différentes façons (et plusieurs fois).</a:t>
            </a:r>
          </a:p>
          <a:p>
            <a:r>
              <a:rPr lang="fr-FR" sz="1600" dirty="0">
                <a:solidFill>
                  <a:prstClr val="black"/>
                </a:solidFill>
              </a:rPr>
              <a:t>Les nombres que l’on peut écrire sous forme d’une fraction </a:t>
            </a:r>
            <a:r>
              <a:rPr lang="fr-FR" sz="1600" b="1" dirty="0">
                <a:solidFill>
                  <a:srgbClr val="FF0000"/>
                </a:solidFill>
              </a:rPr>
              <a:t>sont des nombres rationnels </a:t>
            </a:r>
          </a:p>
        </p:txBody>
      </p:sp>
      <p:sp>
        <p:nvSpPr>
          <p:cNvPr id="8" name="Espace réservé du pied de page 7"/>
          <p:cNvSpPr>
            <a:spLocks noGrp="1"/>
          </p:cNvSpPr>
          <p:nvPr>
            <p:ph type="ftr" sz="quarter" idx="11"/>
          </p:nvPr>
        </p:nvSpPr>
        <p:spPr>
          <a:xfrm>
            <a:off x="97164" y="6395202"/>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9" name="Espace réservé du numéro de diapositive 8"/>
          <p:cNvSpPr>
            <a:spLocks noGrp="1"/>
          </p:cNvSpPr>
          <p:nvPr>
            <p:ph type="sldNum" sz="quarter" idx="12"/>
          </p:nvPr>
        </p:nvSpPr>
        <p:spPr/>
        <p:txBody>
          <a:bodyPr/>
          <a:lstStyle/>
          <a:p>
            <a:fld id="{41E2637F-F9EE-4AB0-8AC7-6F1F0F506099}"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1004123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1909192" y="188641"/>
            <a:ext cx="8229600" cy="5721499"/>
          </a:xfrm>
        </p:spPr>
        <p:txBody>
          <a:bodyPr/>
          <a:lstStyle/>
          <a:p>
            <a:pPr marL="0" indent="0">
              <a:buNone/>
            </a:pPr>
            <a:r>
              <a:rPr lang="fr-FR" sz="2400" dirty="0"/>
              <a:t>Un autre outil pour travailler la compréhension de la notion de fraction :</a:t>
            </a:r>
          </a:p>
          <a:p>
            <a:r>
              <a:rPr lang="fr-FR" sz="2400" b="1" dirty="0"/>
              <a:t>Le </a:t>
            </a:r>
            <a:r>
              <a:rPr lang="fr-FR" sz="2400" b="1" dirty="0">
                <a:hlinkClick r:id="rId2" action="ppaction://hlinkfile"/>
              </a:rPr>
              <a:t>guide-âne</a:t>
            </a:r>
            <a:endParaRPr lang="fr-FR" sz="2400" b="1" dirty="0"/>
          </a:p>
          <a:p>
            <a:pPr marL="0" indent="0">
              <a:buNone/>
            </a:pPr>
            <a:r>
              <a:rPr lang="fr-FR" sz="2000" dirty="0"/>
              <a:t>Par exemple pour montrer, à la fin du cycle 3, que sept-tiers de l’unité est égal au tiers de sept unités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982" y="3552244"/>
            <a:ext cx="3459899" cy="157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861" y="2532404"/>
            <a:ext cx="5066931" cy="103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6084" y="4293097"/>
            <a:ext cx="531964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pied de page 1"/>
          <p:cNvSpPr>
            <a:spLocks noGrp="1"/>
          </p:cNvSpPr>
          <p:nvPr>
            <p:ph type="ftr" sz="quarter" idx="11"/>
          </p:nvPr>
        </p:nvSpPr>
        <p:spPr>
          <a:xfrm>
            <a:off x="0" y="6292830"/>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40</a:t>
            </a:fld>
            <a:endParaRPr lang="fr-FR">
              <a:solidFill>
                <a:prstClr val="black"/>
              </a:solidFill>
            </a:endParaRPr>
          </a:p>
        </p:txBody>
      </p:sp>
    </p:spTree>
    <p:extLst>
      <p:ext uri="{BB962C8B-B14F-4D97-AF65-F5344CB8AC3E}">
        <p14:creationId xmlns:p14="http://schemas.microsoft.com/office/powerpoint/2010/main" val="2917680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783563"/>
          </a:xfrm>
        </p:spPr>
        <p:txBody>
          <a:bodyPr/>
          <a:lstStyle/>
          <a:p>
            <a:r>
              <a:rPr lang="fr-FR" dirty="0"/>
              <a:t>STRATEGIES D’ENSEIGNEMENT</a:t>
            </a:r>
          </a:p>
        </p:txBody>
      </p:sp>
      <p:sp>
        <p:nvSpPr>
          <p:cNvPr id="5" name="Espace réservé du contenu 4"/>
          <p:cNvSpPr>
            <a:spLocks noGrp="1"/>
          </p:cNvSpPr>
          <p:nvPr>
            <p:ph sz="quarter" idx="13"/>
          </p:nvPr>
        </p:nvSpPr>
        <p:spPr>
          <a:xfrm>
            <a:off x="273131" y="1654573"/>
            <a:ext cx="11590317" cy="5203427"/>
          </a:xfrm>
        </p:spPr>
        <p:txBody>
          <a:bodyPr/>
          <a:lstStyle/>
          <a:p>
            <a:r>
              <a:rPr lang="fr-FR" dirty="0"/>
              <a:t>2. de la fraction simple aux Fractions décimales</a:t>
            </a:r>
          </a:p>
          <a:p>
            <a:pPr marL="0" indent="0">
              <a:buNone/>
            </a:pPr>
            <a:r>
              <a:rPr lang="fr-FR" dirty="0"/>
              <a:t>Situation 1</a:t>
            </a:r>
          </a:p>
          <a:p>
            <a:pPr marL="0" indent="0">
              <a:buNone/>
            </a:pPr>
            <a:r>
              <a:rPr lang="fr-FR" dirty="0"/>
              <a:t>                                                    </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3" name="Image 2"/>
          <p:cNvPicPr>
            <a:picLocks noChangeAspect="1"/>
          </p:cNvPicPr>
          <p:nvPr/>
        </p:nvPicPr>
        <p:blipFill>
          <a:blip r:embed="rId2"/>
          <a:stretch>
            <a:fillRect/>
          </a:stretch>
        </p:blipFill>
        <p:spPr>
          <a:xfrm>
            <a:off x="273131" y="2644561"/>
            <a:ext cx="3479472" cy="1143242"/>
          </a:xfrm>
          <a:prstGeom prst="rect">
            <a:avLst/>
          </a:prstGeom>
        </p:spPr>
      </p:pic>
      <p:pic>
        <p:nvPicPr>
          <p:cNvPr id="4" name="Image 3"/>
          <p:cNvPicPr>
            <a:picLocks noChangeAspect="1"/>
          </p:cNvPicPr>
          <p:nvPr/>
        </p:nvPicPr>
        <p:blipFill>
          <a:blip r:embed="rId3"/>
          <a:stretch>
            <a:fillRect/>
          </a:stretch>
        </p:blipFill>
        <p:spPr>
          <a:xfrm>
            <a:off x="273131" y="4040296"/>
            <a:ext cx="3776354" cy="1233503"/>
          </a:xfrm>
          <a:prstGeom prst="rect">
            <a:avLst/>
          </a:prstGeom>
        </p:spPr>
      </p:pic>
      <p:pic>
        <p:nvPicPr>
          <p:cNvPr id="6" name="Image 5"/>
          <p:cNvPicPr>
            <a:picLocks noChangeAspect="1"/>
          </p:cNvPicPr>
          <p:nvPr/>
        </p:nvPicPr>
        <p:blipFill>
          <a:blip r:embed="rId4"/>
          <a:stretch>
            <a:fillRect/>
          </a:stretch>
        </p:blipFill>
        <p:spPr>
          <a:xfrm>
            <a:off x="643294" y="5526292"/>
            <a:ext cx="3305250" cy="1256449"/>
          </a:xfrm>
          <a:prstGeom prst="rect">
            <a:avLst/>
          </a:prstGeom>
        </p:spPr>
      </p:pic>
      <p:sp>
        <p:nvSpPr>
          <p:cNvPr id="7" name="ZoneTexte 6"/>
          <p:cNvSpPr txBox="1"/>
          <p:nvPr/>
        </p:nvSpPr>
        <p:spPr>
          <a:xfrm>
            <a:off x="4162265" y="2310475"/>
            <a:ext cx="7534927" cy="1477328"/>
          </a:xfrm>
          <a:prstGeom prst="rect">
            <a:avLst/>
          </a:prstGeom>
          <a:noFill/>
        </p:spPr>
        <p:txBody>
          <a:bodyPr wrap="square" rtlCol="0">
            <a:spAutoFit/>
          </a:bodyPr>
          <a:lstStyle/>
          <a:p>
            <a:r>
              <a:rPr lang="fr-FR" b="1" dirty="0">
                <a:solidFill>
                  <a:prstClr val="black"/>
                </a:solidFill>
              </a:rPr>
              <a:t>CONSIGNE DONNÉE AUX ÉLÈVES </a:t>
            </a:r>
            <a:endParaRPr lang="fr-FR" dirty="0">
              <a:solidFill>
                <a:prstClr val="black"/>
              </a:solidFill>
            </a:endParaRPr>
          </a:p>
          <a:p>
            <a:r>
              <a:rPr lang="fr-FR" dirty="0">
                <a:solidFill>
                  <a:prstClr val="black"/>
                </a:solidFill>
              </a:rPr>
              <a:t>L’unité choisie est la longueur de la règle en bois. </a:t>
            </a:r>
          </a:p>
          <a:p>
            <a:r>
              <a:rPr lang="fr-FR" dirty="0">
                <a:solidFill>
                  <a:prstClr val="black"/>
                </a:solidFill>
              </a:rPr>
              <a:t>Mesurez la longueur de la bande de papier à l’aide cette unité. Vous pouvez donner plusieurs réponses. Lorsque vous vous êtes mis d’accord, écrivez vos réponses sur l’affiche. </a:t>
            </a:r>
          </a:p>
        </p:txBody>
      </p:sp>
      <p:pic>
        <p:nvPicPr>
          <p:cNvPr id="8" name="Image 7"/>
          <p:cNvPicPr>
            <a:picLocks noChangeAspect="1"/>
          </p:cNvPicPr>
          <p:nvPr/>
        </p:nvPicPr>
        <p:blipFill>
          <a:blip r:embed="rId5"/>
          <a:stretch>
            <a:fillRect/>
          </a:stretch>
        </p:blipFill>
        <p:spPr>
          <a:xfrm>
            <a:off x="4498569" y="3787803"/>
            <a:ext cx="3517275" cy="2069901"/>
          </a:xfrm>
          <a:prstGeom prst="rect">
            <a:avLst/>
          </a:prstGeom>
        </p:spPr>
      </p:pic>
      <p:sp>
        <p:nvSpPr>
          <p:cNvPr id="9" name="Espace réservé du pied de page 8"/>
          <p:cNvSpPr>
            <a:spLocks noGrp="1"/>
          </p:cNvSpPr>
          <p:nvPr>
            <p:ph type="ftr" sz="quarter" idx="11"/>
          </p:nvPr>
        </p:nvSpPr>
        <p:spPr>
          <a:xfrm>
            <a:off x="5190561" y="6370637"/>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10" name="Espace réservé du numéro de diapositive 9"/>
          <p:cNvSpPr>
            <a:spLocks noGrp="1"/>
          </p:cNvSpPr>
          <p:nvPr>
            <p:ph type="sldNum" sz="quarter" idx="12"/>
          </p:nvPr>
        </p:nvSpPr>
        <p:spPr/>
        <p:txBody>
          <a:bodyPr/>
          <a:lstStyle/>
          <a:p>
            <a:fld id="{41E2637F-F9EE-4AB0-8AC7-6F1F0F506099}" type="slidenum">
              <a:rPr lang="fr-FR" smtClean="0">
                <a:solidFill>
                  <a:prstClr val="black"/>
                </a:solidFill>
              </a:rPr>
              <a:pPr/>
              <a:t>41</a:t>
            </a:fld>
            <a:endParaRPr lang="fr-FR">
              <a:solidFill>
                <a:prstClr val="black"/>
              </a:solidFill>
            </a:endParaRPr>
          </a:p>
        </p:txBody>
      </p:sp>
    </p:spTree>
    <p:extLst>
      <p:ext uri="{BB962C8B-B14F-4D97-AF65-F5344CB8AC3E}">
        <p14:creationId xmlns:p14="http://schemas.microsoft.com/office/powerpoint/2010/main" val="409042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600966"/>
          </a:xfrm>
        </p:spPr>
        <p:txBody>
          <a:bodyPr/>
          <a:lstStyle/>
          <a:p>
            <a:r>
              <a:rPr lang="fr-FR" dirty="0"/>
              <a:t>STRATEGIES D’ENSEIGNEMENT</a:t>
            </a:r>
          </a:p>
        </p:txBody>
      </p:sp>
      <p:sp>
        <p:nvSpPr>
          <p:cNvPr id="3" name="Espace réservé du contenu 2"/>
          <p:cNvSpPr>
            <a:spLocks noGrp="1"/>
          </p:cNvSpPr>
          <p:nvPr>
            <p:ph sz="quarter" idx="13"/>
          </p:nvPr>
        </p:nvSpPr>
        <p:spPr>
          <a:xfrm>
            <a:off x="426885" y="1401288"/>
            <a:ext cx="11626570" cy="5332021"/>
          </a:xfrm>
        </p:spPr>
        <p:txBody>
          <a:bodyPr/>
          <a:lstStyle/>
          <a:p>
            <a:r>
              <a:rPr lang="fr-FR" dirty="0"/>
              <a:t>SITUATION 2 </a:t>
            </a:r>
            <a:r>
              <a:rPr lang="fr-FR" sz="1800" cap="none" dirty="0"/>
              <a:t>:  Une carte nombre est distribuée à chaque groupe. A l’aide du matériel distribué les élèves doivent construire  le nombre figurant sur la carte nombre (</a:t>
            </a:r>
            <a:r>
              <a:rPr lang="fr-FR" sz="1800" cap="none"/>
              <a:t>il s’agit </a:t>
            </a:r>
            <a:r>
              <a:rPr lang="fr-FR" sz="1800" cap="none" dirty="0"/>
              <a:t>de comprendre les équivalences entre les écritures). </a:t>
            </a:r>
          </a:p>
        </p:txBody>
      </p:sp>
      <p:pic>
        <p:nvPicPr>
          <p:cNvPr id="5" name="Image 4"/>
          <p:cNvPicPr>
            <a:picLocks noChangeAspect="1"/>
          </p:cNvPicPr>
          <p:nvPr/>
        </p:nvPicPr>
        <p:blipFill>
          <a:blip r:embed="rId2"/>
          <a:stretch>
            <a:fillRect/>
          </a:stretch>
        </p:blipFill>
        <p:spPr>
          <a:xfrm>
            <a:off x="348189" y="3305723"/>
            <a:ext cx="2119612" cy="529024"/>
          </a:xfrm>
          <a:prstGeom prst="rect">
            <a:avLst/>
          </a:prstGeom>
        </p:spPr>
      </p:pic>
      <p:pic>
        <p:nvPicPr>
          <p:cNvPr id="6" name="Image 5"/>
          <p:cNvPicPr>
            <a:picLocks noChangeAspect="1"/>
          </p:cNvPicPr>
          <p:nvPr/>
        </p:nvPicPr>
        <p:blipFill>
          <a:blip r:embed="rId3"/>
          <a:stretch>
            <a:fillRect/>
          </a:stretch>
        </p:blipFill>
        <p:spPr>
          <a:xfrm>
            <a:off x="342856" y="4109098"/>
            <a:ext cx="1372950" cy="1205684"/>
          </a:xfrm>
          <a:prstGeom prst="rect">
            <a:avLst/>
          </a:prstGeom>
        </p:spPr>
      </p:pic>
      <p:pic>
        <p:nvPicPr>
          <p:cNvPr id="7" name="Image 6"/>
          <p:cNvPicPr>
            <a:picLocks noChangeAspect="1"/>
          </p:cNvPicPr>
          <p:nvPr/>
        </p:nvPicPr>
        <p:blipFill>
          <a:blip r:embed="rId4"/>
          <a:stretch>
            <a:fillRect/>
          </a:stretch>
        </p:blipFill>
        <p:spPr>
          <a:xfrm>
            <a:off x="3272657" y="2341623"/>
            <a:ext cx="6064550" cy="708606"/>
          </a:xfrm>
          <a:prstGeom prst="rect">
            <a:avLst/>
          </a:prstGeom>
        </p:spPr>
      </p:pic>
      <p:pic>
        <p:nvPicPr>
          <p:cNvPr id="8" name="Image 7"/>
          <p:cNvPicPr>
            <a:picLocks noChangeAspect="1"/>
          </p:cNvPicPr>
          <p:nvPr/>
        </p:nvPicPr>
        <p:blipFill>
          <a:blip r:embed="rId5"/>
          <a:stretch>
            <a:fillRect/>
          </a:stretch>
        </p:blipFill>
        <p:spPr>
          <a:xfrm>
            <a:off x="331995" y="5527625"/>
            <a:ext cx="1118700" cy="1205684"/>
          </a:xfrm>
          <a:prstGeom prst="rect">
            <a:avLst/>
          </a:prstGeom>
        </p:spPr>
      </p:pic>
      <p:pic>
        <p:nvPicPr>
          <p:cNvPr id="10" name="Image 9"/>
          <p:cNvPicPr>
            <a:picLocks noChangeAspect="1"/>
          </p:cNvPicPr>
          <p:nvPr/>
        </p:nvPicPr>
        <p:blipFill>
          <a:blip r:embed="rId6"/>
          <a:stretch>
            <a:fillRect/>
          </a:stretch>
        </p:blipFill>
        <p:spPr>
          <a:xfrm>
            <a:off x="5650061" y="3531412"/>
            <a:ext cx="2882675" cy="2750926"/>
          </a:xfrm>
          <a:prstGeom prst="rect">
            <a:avLst/>
          </a:prstGeom>
        </p:spPr>
      </p:pic>
      <p:pic>
        <p:nvPicPr>
          <p:cNvPr id="11" name="Image 10"/>
          <p:cNvPicPr>
            <a:picLocks noChangeAspect="1"/>
          </p:cNvPicPr>
          <p:nvPr/>
        </p:nvPicPr>
        <p:blipFill>
          <a:blip r:embed="rId7"/>
          <a:stretch>
            <a:fillRect/>
          </a:stretch>
        </p:blipFill>
        <p:spPr>
          <a:xfrm>
            <a:off x="9021180" y="3673516"/>
            <a:ext cx="2910364" cy="2440912"/>
          </a:xfrm>
          <a:prstGeom prst="rect">
            <a:avLst/>
          </a:prstGeom>
        </p:spPr>
      </p:pic>
      <p:pic>
        <p:nvPicPr>
          <p:cNvPr id="13" name="Image 12"/>
          <p:cNvPicPr>
            <a:picLocks noChangeAspect="1"/>
          </p:cNvPicPr>
          <p:nvPr/>
        </p:nvPicPr>
        <p:blipFill>
          <a:blip r:embed="rId8"/>
          <a:stretch>
            <a:fillRect/>
          </a:stretch>
        </p:blipFill>
        <p:spPr>
          <a:xfrm>
            <a:off x="318807" y="2595964"/>
            <a:ext cx="2221312" cy="572584"/>
          </a:xfrm>
          <a:prstGeom prst="rect">
            <a:avLst/>
          </a:prstGeom>
        </p:spPr>
      </p:pic>
      <p:sp>
        <p:nvSpPr>
          <p:cNvPr id="14" name="Accolade fermante 13"/>
          <p:cNvSpPr/>
          <p:nvPr/>
        </p:nvSpPr>
        <p:spPr>
          <a:xfrm>
            <a:off x="2215166" y="2371835"/>
            <a:ext cx="978795" cy="420926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p:cNvSpPr txBox="1"/>
          <p:nvPr/>
        </p:nvSpPr>
        <p:spPr>
          <a:xfrm>
            <a:off x="3193961" y="4114453"/>
            <a:ext cx="1178031" cy="1200329"/>
          </a:xfrm>
          <a:prstGeom prst="rect">
            <a:avLst/>
          </a:prstGeom>
          <a:noFill/>
        </p:spPr>
        <p:txBody>
          <a:bodyPr wrap="square" rtlCol="0">
            <a:spAutoFit/>
          </a:bodyPr>
          <a:lstStyle/>
          <a:p>
            <a:r>
              <a:rPr lang="fr-FR" dirty="0"/>
              <a:t>Cartes à distribuer :  1 par groupe </a:t>
            </a:r>
          </a:p>
        </p:txBody>
      </p:sp>
      <p:sp>
        <p:nvSpPr>
          <p:cNvPr id="16" name="Accolade fermante 15"/>
          <p:cNvSpPr/>
          <p:nvPr/>
        </p:nvSpPr>
        <p:spPr>
          <a:xfrm>
            <a:off x="9311425" y="2183099"/>
            <a:ext cx="298771" cy="9854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ZoneTexte 16"/>
          <p:cNvSpPr txBox="1"/>
          <p:nvPr/>
        </p:nvSpPr>
        <p:spPr>
          <a:xfrm>
            <a:off x="9826580" y="2371835"/>
            <a:ext cx="2104964" cy="369332"/>
          </a:xfrm>
          <a:prstGeom prst="rect">
            <a:avLst/>
          </a:prstGeom>
          <a:noFill/>
        </p:spPr>
        <p:txBody>
          <a:bodyPr wrap="square" rtlCol="0">
            <a:spAutoFit/>
          </a:bodyPr>
          <a:lstStyle/>
          <a:p>
            <a:r>
              <a:rPr lang="fr-FR" dirty="0"/>
              <a:t>Matériel disponible</a:t>
            </a:r>
          </a:p>
        </p:txBody>
      </p:sp>
      <p:sp>
        <p:nvSpPr>
          <p:cNvPr id="4" name="Espace réservé du pied de page 3"/>
          <p:cNvSpPr>
            <a:spLocks noGrp="1"/>
          </p:cNvSpPr>
          <p:nvPr>
            <p:ph type="ftr" sz="quarter" idx="11"/>
          </p:nvPr>
        </p:nvSpPr>
        <p:spPr>
          <a:xfrm>
            <a:off x="1753793" y="6535716"/>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9" name="Espace réservé du numéro de diapositive 8"/>
          <p:cNvSpPr>
            <a:spLocks noGrp="1"/>
          </p:cNvSpPr>
          <p:nvPr>
            <p:ph type="sldNum" sz="quarter" idx="12"/>
          </p:nvPr>
        </p:nvSpPr>
        <p:spPr/>
        <p:txBody>
          <a:bodyPr/>
          <a:lstStyle/>
          <a:p>
            <a:fld id="{41E2637F-F9EE-4AB0-8AC7-6F1F0F506099}" type="slidenum">
              <a:rPr lang="fr-FR" smtClean="0">
                <a:solidFill>
                  <a:prstClr val="black"/>
                </a:solidFill>
              </a:rPr>
              <a:pPr/>
              <a:t>42</a:t>
            </a:fld>
            <a:endParaRPr lang="fr-FR">
              <a:solidFill>
                <a:prstClr val="black"/>
              </a:solidFill>
            </a:endParaRPr>
          </a:p>
        </p:txBody>
      </p:sp>
    </p:spTree>
    <p:extLst>
      <p:ext uri="{BB962C8B-B14F-4D97-AF65-F5344CB8AC3E}">
        <p14:creationId xmlns:p14="http://schemas.microsoft.com/office/powerpoint/2010/main" val="2386880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533389"/>
          </a:xfrm>
        </p:spPr>
        <p:txBody>
          <a:bodyPr>
            <a:normAutofit fontScale="90000"/>
          </a:bodyPr>
          <a:lstStyle/>
          <a:p>
            <a:r>
              <a:rPr lang="fr-FR" dirty="0"/>
              <a:t>STRATEGIES D’ENSEIGNEMENT</a:t>
            </a:r>
          </a:p>
        </p:txBody>
      </p:sp>
      <p:pic>
        <p:nvPicPr>
          <p:cNvPr id="4" name="Espace réservé du contenu 3"/>
          <p:cNvPicPr>
            <a:picLocks noGrp="1" noChangeAspect="1"/>
          </p:cNvPicPr>
          <p:nvPr>
            <p:ph sz="quarter" idx="13"/>
          </p:nvPr>
        </p:nvPicPr>
        <p:blipFill>
          <a:blip r:embed="rId2"/>
          <a:stretch>
            <a:fillRect/>
          </a:stretch>
        </p:blipFill>
        <p:spPr>
          <a:xfrm>
            <a:off x="1195550" y="2996355"/>
            <a:ext cx="2937064" cy="3424237"/>
          </a:xfrm>
          <a:prstGeom prst="rect">
            <a:avLst/>
          </a:prstGeom>
        </p:spPr>
      </p:pic>
      <p:pic>
        <p:nvPicPr>
          <p:cNvPr id="5" name="Image 4"/>
          <p:cNvPicPr>
            <a:picLocks noChangeAspect="1"/>
          </p:cNvPicPr>
          <p:nvPr/>
        </p:nvPicPr>
        <p:blipFill>
          <a:blip r:embed="rId3"/>
          <a:stretch>
            <a:fillRect/>
          </a:stretch>
        </p:blipFill>
        <p:spPr>
          <a:xfrm>
            <a:off x="5949487" y="1974242"/>
            <a:ext cx="3110821" cy="3511863"/>
          </a:xfrm>
          <a:prstGeom prst="rect">
            <a:avLst/>
          </a:prstGeom>
        </p:spPr>
      </p:pic>
      <p:sp>
        <p:nvSpPr>
          <p:cNvPr id="6" name="ZoneTexte 5"/>
          <p:cNvSpPr txBox="1"/>
          <p:nvPr/>
        </p:nvSpPr>
        <p:spPr>
          <a:xfrm>
            <a:off x="486889" y="1852551"/>
            <a:ext cx="3645725" cy="923330"/>
          </a:xfrm>
          <a:prstGeom prst="rect">
            <a:avLst/>
          </a:prstGeom>
          <a:noFill/>
        </p:spPr>
        <p:txBody>
          <a:bodyPr wrap="square" rtlCol="0">
            <a:spAutoFit/>
          </a:bodyPr>
          <a:lstStyle/>
          <a:p>
            <a:r>
              <a:rPr lang="fr-FR" dirty="0">
                <a:solidFill>
                  <a:prstClr val="black"/>
                </a:solidFill>
              </a:rPr>
              <a:t>Dans la même séance on relève les points de vigilance, </a:t>
            </a:r>
            <a:r>
              <a:rPr lang="fr-FR" dirty="0">
                <a:solidFill>
                  <a:srgbClr val="FF0000"/>
                </a:solidFill>
              </a:rPr>
              <a:t>on lève les confusions possibles, on se les note</a:t>
            </a:r>
          </a:p>
        </p:txBody>
      </p:sp>
      <p:sp>
        <p:nvSpPr>
          <p:cNvPr id="3" name="Espace réservé du pied de page 2"/>
          <p:cNvSpPr>
            <a:spLocks noGrp="1"/>
          </p:cNvSpPr>
          <p:nvPr>
            <p:ph type="ftr" sz="quarter" idx="11"/>
          </p:nvPr>
        </p:nvSpPr>
        <p:spPr>
          <a:xfrm>
            <a:off x="4421062" y="6308441"/>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43</a:t>
            </a:fld>
            <a:endParaRPr lang="fr-FR">
              <a:solidFill>
                <a:prstClr val="black"/>
              </a:solidFill>
            </a:endParaRPr>
          </a:p>
        </p:txBody>
      </p:sp>
    </p:spTree>
    <p:extLst>
      <p:ext uri="{BB962C8B-B14F-4D97-AF65-F5344CB8AC3E}">
        <p14:creationId xmlns:p14="http://schemas.microsoft.com/office/powerpoint/2010/main" val="2707894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642" y="414347"/>
            <a:ext cx="10364451" cy="616517"/>
          </a:xfrm>
        </p:spPr>
        <p:txBody>
          <a:bodyPr/>
          <a:lstStyle/>
          <a:p>
            <a:r>
              <a:rPr lang="fr-FR" dirty="0"/>
              <a:t>STRATEGIES D’ENSEIGNEMENT</a:t>
            </a:r>
          </a:p>
        </p:txBody>
      </p:sp>
      <p:pic>
        <p:nvPicPr>
          <p:cNvPr id="4" name="Espace réservé du contenu 3"/>
          <p:cNvPicPr>
            <a:picLocks noGrp="1" noChangeAspect="1"/>
          </p:cNvPicPr>
          <p:nvPr>
            <p:ph sz="quarter" idx="13"/>
          </p:nvPr>
        </p:nvPicPr>
        <p:blipFill>
          <a:blip r:embed="rId2"/>
          <a:stretch>
            <a:fillRect/>
          </a:stretch>
        </p:blipFill>
        <p:spPr>
          <a:xfrm>
            <a:off x="225109" y="2022379"/>
            <a:ext cx="3431025" cy="3143188"/>
          </a:xfrm>
          <a:prstGeom prst="rect">
            <a:avLst/>
          </a:prstGeom>
        </p:spPr>
      </p:pic>
      <p:sp>
        <p:nvSpPr>
          <p:cNvPr id="5" name="ZoneTexte 4"/>
          <p:cNvSpPr txBox="1"/>
          <p:nvPr/>
        </p:nvSpPr>
        <p:spPr>
          <a:xfrm>
            <a:off x="387869" y="1274642"/>
            <a:ext cx="3431969" cy="646331"/>
          </a:xfrm>
          <a:prstGeom prst="rect">
            <a:avLst/>
          </a:prstGeom>
          <a:noFill/>
        </p:spPr>
        <p:txBody>
          <a:bodyPr wrap="square" rtlCol="0">
            <a:spAutoFit/>
          </a:bodyPr>
          <a:lstStyle/>
          <a:p>
            <a:r>
              <a:rPr lang="fr-FR" dirty="0">
                <a:solidFill>
                  <a:prstClr val="black"/>
                </a:solidFill>
              </a:rPr>
              <a:t>On élabore une trace écrite (affichage et cahier des savoirs) </a:t>
            </a:r>
          </a:p>
        </p:txBody>
      </p:sp>
      <p:pic>
        <p:nvPicPr>
          <p:cNvPr id="6" name="Image 5"/>
          <p:cNvPicPr>
            <a:picLocks noChangeAspect="1"/>
          </p:cNvPicPr>
          <p:nvPr/>
        </p:nvPicPr>
        <p:blipFill>
          <a:blip r:embed="rId3"/>
          <a:stretch>
            <a:fillRect/>
          </a:stretch>
        </p:blipFill>
        <p:spPr>
          <a:xfrm>
            <a:off x="3819838" y="2200043"/>
            <a:ext cx="2910364" cy="2440912"/>
          </a:xfrm>
          <a:prstGeom prst="rect">
            <a:avLst/>
          </a:prstGeom>
        </p:spPr>
      </p:pic>
      <p:cxnSp>
        <p:nvCxnSpPr>
          <p:cNvPr id="8" name="Connecteur droit avec flèche 7"/>
          <p:cNvCxnSpPr/>
          <p:nvPr/>
        </p:nvCxnSpPr>
        <p:spPr>
          <a:xfrm flipV="1">
            <a:off x="2643042" y="4580241"/>
            <a:ext cx="1534053" cy="751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a:blip r:embed="rId4"/>
          <a:stretch>
            <a:fillRect/>
          </a:stretch>
        </p:blipFill>
        <p:spPr>
          <a:xfrm>
            <a:off x="8665880" y="696962"/>
            <a:ext cx="3508650" cy="2347910"/>
          </a:xfrm>
          <a:prstGeom prst="rect">
            <a:avLst/>
          </a:prstGeom>
        </p:spPr>
      </p:pic>
      <p:pic>
        <p:nvPicPr>
          <p:cNvPr id="11" name="Image 10"/>
          <p:cNvPicPr>
            <a:picLocks noChangeAspect="1"/>
          </p:cNvPicPr>
          <p:nvPr/>
        </p:nvPicPr>
        <p:blipFill>
          <a:blip r:embed="rId5"/>
          <a:stretch>
            <a:fillRect/>
          </a:stretch>
        </p:blipFill>
        <p:spPr>
          <a:xfrm>
            <a:off x="7844456" y="3420499"/>
            <a:ext cx="3254400" cy="3490137"/>
          </a:xfrm>
          <a:prstGeom prst="rect">
            <a:avLst/>
          </a:prstGeom>
        </p:spPr>
      </p:pic>
      <p:sp>
        <p:nvSpPr>
          <p:cNvPr id="12" name="ZoneTexte 11"/>
          <p:cNvSpPr txBox="1"/>
          <p:nvPr/>
        </p:nvSpPr>
        <p:spPr>
          <a:xfrm>
            <a:off x="-1" y="5103674"/>
            <a:ext cx="7481455" cy="1754326"/>
          </a:xfrm>
          <a:prstGeom prst="rect">
            <a:avLst/>
          </a:prstGeom>
          <a:noFill/>
        </p:spPr>
        <p:txBody>
          <a:bodyPr wrap="square" rtlCol="0">
            <a:spAutoFit/>
          </a:bodyPr>
          <a:lstStyle/>
          <a:p>
            <a:r>
              <a:rPr lang="fr-FR" dirty="0">
                <a:solidFill>
                  <a:prstClr val="black"/>
                </a:solidFill>
              </a:rPr>
              <a:t>Travail sur les équivalences                  on propose  </a:t>
            </a:r>
          </a:p>
          <a:p>
            <a:r>
              <a:rPr lang="fr-FR" dirty="0">
                <a:solidFill>
                  <a:prstClr val="black"/>
                </a:solidFill>
              </a:rPr>
              <a:t>                                                         plusieurs fois ce type d’activité, on       </a:t>
            </a:r>
          </a:p>
          <a:p>
            <a:r>
              <a:rPr lang="fr-FR" dirty="0">
                <a:solidFill>
                  <a:prstClr val="black"/>
                </a:solidFill>
              </a:rPr>
              <a:t>                                                         complexifie</a:t>
            </a:r>
          </a:p>
          <a:p>
            <a:r>
              <a:rPr lang="fr-FR" dirty="0">
                <a:solidFill>
                  <a:prstClr val="black"/>
                </a:solidFill>
              </a:rPr>
              <a:t>Sens des écritures</a:t>
            </a:r>
          </a:p>
          <a:p>
            <a:r>
              <a:rPr lang="fr-FR" dirty="0">
                <a:solidFill>
                  <a:prstClr val="black"/>
                </a:solidFill>
              </a:rPr>
              <a:t>Création d’images mentales</a:t>
            </a:r>
          </a:p>
          <a:p>
            <a:r>
              <a:rPr lang="fr-FR" dirty="0">
                <a:solidFill>
                  <a:prstClr val="black"/>
                </a:solidFill>
              </a:rPr>
              <a:t>Faciliter les comparaisons</a:t>
            </a:r>
          </a:p>
        </p:txBody>
      </p:sp>
      <p:sp>
        <p:nvSpPr>
          <p:cNvPr id="13" name="Rectangle avec flèche vers la droite 12"/>
          <p:cNvSpPr/>
          <p:nvPr/>
        </p:nvSpPr>
        <p:spPr>
          <a:xfrm>
            <a:off x="2956956" y="5747657"/>
            <a:ext cx="699178" cy="320634"/>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7" name="Connecteur droit avec flèche 6"/>
          <p:cNvCxnSpPr/>
          <p:nvPr/>
        </p:nvCxnSpPr>
        <p:spPr>
          <a:xfrm flipV="1">
            <a:off x="2612571" y="1448790"/>
            <a:ext cx="1935678" cy="31921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4548249" y="1189639"/>
            <a:ext cx="3731403" cy="923330"/>
          </a:xfrm>
          <a:prstGeom prst="rect">
            <a:avLst/>
          </a:prstGeom>
          <a:noFill/>
          <a:ln>
            <a:solidFill>
              <a:srgbClr val="FF0000"/>
            </a:solidFill>
          </a:ln>
        </p:spPr>
        <p:txBody>
          <a:bodyPr wrap="square" rtlCol="0">
            <a:spAutoFit/>
          </a:bodyPr>
          <a:lstStyle/>
          <a:p>
            <a:r>
              <a:rPr lang="fr-FR" dirty="0">
                <a:solidFill>
                  <a:prstClr val="black"/>
                </a:solidFill>
              </a:rPr>
              <a:t>Cette écriture prépare l’introduction de l’écriture à virgule des nombres décimaux</a:t>
            </a:r>
          </a:p>
        </p:txBody>
      </p:sp>
      <p:sp>
        <p:nvSpPr>
          <p:cNvPr id="3" name="Espace réservé du pied de page 2"/>
          <p:cNvSpPr>
            <a:spLocks noGrp="1"/>
          </p:cNvSpPr>
          <p:nvPr>
            <p:ph type="ftr" sz="quarter" idx="11"/>
          </p:nvPr>
        </p:nvSpPr>
        <p:spPr>
          <a:xfrm>
            <a:off x="57315" y="-3958"/>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14" name="Espace réservé du numéro de diapositive 13"/>
          <p:cNvSpPr>
            <a:spLocks noGrp="1"/>
          </p:cNvSpPr>
          <p:nvPr>
            <p:ph type="sldNum" sz="quarter" idx="12"/>
          </p:nvPr>
        </p:nvSpPr>
        <p:spPr/>
        <p:txBody>
          <a:bodyPr/>
          <a:lstStyle/>
          <a:p>
            <a:fld id="{41E2637F-F9EE-4AB0-8AC7-6F1F0F506099}" type="slidenum">
              <a:rPr lang="fr-FR" smtClean="0">
                <a:solidFill>
                  <a:prstClr val="black"/>
                </a:solidFill>
              </a:rPr>
              <a:pPr/>
              <a:t>44</a:t>
            </a:fld>
            <a:endParaRPr lang="fr-FR">
              <a:solidFill>
                <a:prstClr val="black"/>
              </a:solidFill>
            </a:endParaRPr>
          </a:p>
        </p:txBody>
      </p:sp>
    </p:spTree>
    <p:extLst>
      <p:ext uri="{BB962C8B-B14F-4D97-AF65-F5344CB8AC3E}">
        <p14:creationId xmlns:p14="http://schemas.microsoft.com/office/powerpoint/2010/main" val="1724647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521514"/>
          </a:xfrm>
        </p:spPr>
        <p:txBody>
          <a:bodyPr>
            <a:normAutofit fontScale="90000"/>
          </a:bodyPr>
          <a:lstStyle/>
          <a:p>
            <a:r>
              <a:rPr lang="fr-FR" dirty="0"/>
              <a:t>STRATEGIES D’ENSEIGNEMENT</a:t>
            </a:r>
          </a:p>
        </p:txBody>
      </p:sp>
      <p:sp>
        <p:nvSpPr>
          <p:cNvPr id="3" name="Espace réservé du contenu 2"/>
          <p:cNvSpPr>
            <a:spLocks noGrp="1"/>
          </p:cNvSpPr>
          <p:nvPr>
            <p:ph sz="quarter" idx="13"/>
          </p:nvPr>
        </p:nvSpPr>
        <p:spPr>
          <a:xfrm>
            <a:off x="239404" y="1402915"/>
            <a:ext cx="11798108" cy="5285983"/>
          </a:xfrm>
        </p:spPr>
        <p:txBody>
          <a:bodyPr/>
          <a:lstStyle/>
          <a:p>
            <a:r>
              <a:rPr lang="fr-FR" dirty="0"/>
              <a:t>Situation 3 : </a:t>
            </a:r>
            <a:r>
              <a:rPr lang="fr-FR" cap="none" dirty="0"/>
              <a:t>Calcul du périmètre d’une figure pour réinvestir les équivalences entre différentes écritures. </a:t>
            </a:r>
          </a:p>
        </p:txBody>
      </p:sp>
      <p:pic>
        <p:nvPicPr>
          <p:cNvPr id="4" name="Image 3"/>
          <p:cNvPicPr>
            <a:picLocks noChangeAspect="1"/>
          </p:cNvPicPr>
          <p:nvPr/>
        </p:nvPicPr>
        <p:blipFill>
          <a:blip r:embed="rId2"/>
          <a:stretch>
            <a:fillRect/>
          </a:stretch>
        </p:blipFill>
        <p:spPr>
          <a:xfrm>
            <a:off x="239404" y="2353699"/>
            <a:ext cx="6612658" cy="3215363"/>
          </a:xfrm>
          <a:prstGeom prst="rect">
            <a:avLst/>
          </a:prstGeom>
        </p:spPr>
      </p:pic>
      <p:pic>
        <p:nvPicPr>
          <p:cNvPr id="7" name="Image 6">
            <a:hlinkClick r:id="rId3" action="ppaction://hlinkfile"/>
          </p:cNvPr>
          <p:cNvPicPr/>
          <p:nvPr/>
        </p:nvPicPr>
        <p:blipFill>
          <a:blip r:embed="rId4" cstate="print"/>
          <a:srcRect/>
          <a:stretch>
            <a:fillRect/>
          </a:stretch>
        </p:blipFill>
        <p:spPr bwMode="auto">
          <a:xfrm>
            <a:off x="7912703" y="3775210"/>
            <a:ext cx="1152128" cy="909918"/>
          </a:xfrm>
          <a:prstGeom prst="rect">
            <a:avLst/>
          </a:prstGeom>
          <a:noFill/>
          <a:ln w="9525">
            <a:noFill/>
            <a:miter lim="800000"/>
            <a:headEnd/>
            <a:tailEnd/>
          </a:ln>
        </p:spPr>
      </p:pic>
      <p:sp>
        <p:nvSpPr>
          <p:cNvPr id="5" name="Espace réservé du pied de page 4"/>
          <p:cNvSpPr>
            <a:spLocks noGrp="1"/>
          </p:cNvSpPr>
          <p:nvPr>
            <p:ph type="ftr" sz="quarter" idx="11"/>
          </p:nvPr>
        </p:nvSpPr>
        <p:spPr>
          <a:xfrm>
            <a:off x="5247780" y="6452997"/>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45</a:t>
            </a:fld>
            <a:endParaRPr lang="fr-FR">
              <a:solidFill>
                <a:prstClr val="black"/>
              </a:solidFill>
            </a:endParaRPr>
          </a:p>
        </p:txBody>
      </p:sp>
    </p:spTree>
    <p:extLst>
      <p:ext uri="{BB962C8B-B14F-4D97-AF65-F5344CB8AC3E}">
        <p14:creationId xmlns:p14="http://schemas.microsoft.com/office/powerpoint/2010/main" val="2206270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9635" y="217722"/>
            <a:ext cx="10364451" cy="723395"/>
          </a:xfrm>
        </p:spPr>
        <p:txBody>
          <a:bodyPr/>
          <a:lstStyle/>
          <a:p>
            <a:r>
              <a:rPr lang="fr-FR"/>
              <a:t>STRATEGIES D’ENSEIGNEMENT</a:t>
            </a:r>
            <a:endParaRPr lang="fr-FR" dirty="0"/>
          </a:p>
        </p:txBody>
      </p:sp>
      <p:pic>
        <p:nvPicPr>
          <p:cNvPr id="6" name="Espace réservé du contenu 5"/>
          <p:cNvPicPr>
            <a:picLocks noGrp="1" noChangeAspect="1"/>
          </p:cNvPicPr>
          <p:nvPr>
            <p:ph sz="quarter" idx="13"/>
          </p:nvPr>
        </p:nvPicPr>
        <p:blipFill>
          <a:blip r:embed="rId2"/>
          <a:stretch>
            <a:fillRect/>
          </a:stretch>
        </p:blipFill>
        <p:spPr>
          <a:xfrm>
            <a:off x="97311" y="1340783"/>
            <a:ext cx="5955351" cy="2851208"/>
          </a:xfrm>
          <a:prstGeom prst="rect">
            <a:avLst/>
          </a:prstGeom>
        </p:spPr>
      </p:pic>
      <p:pic>
        <p:nvPicPr>
          <p:cNvPr id="7" name="Image 6">
            <a:hlinkClick r:id="rId3" action="ppaction://hlinkfile"/>
          </p:cNvPr>
          <p:cNvPicPr/>
          <p:nvPr/>
        </p:nvPicPr>
        <p:blipFill>
          <a:blip r:embed="rId4" cstate="print"/>
          <a:srcRect/>
          <a:stretch>
            <a:fillRect/>
          </a:stretch>
        </p:blipFill>
        <p:spPr bwMode="auto">
          <a:xfrm>
            <a:off x="263566" y="5556508"/>
            <a:ext cx="1152128" cy="909918"/>
          </a:xfrm>
          <a:prstGeom prst="rect">
            <a:avLst/>
          </a:prstGeom>
          <a:noFill/>
          <a:ln w="9525">
            <a:noFill/>
            <a:miter lim="800000"/>
            <a:headEnd/>
            <a:tailEnd/>
          </a:ln>
        </p:spPr>
      </p:pic>
      <p:sp>
        <p:nvSpPr>
          <p:cNvPr id="8" name="Rectangle 7"/>
          <p:cNvSpPr/>
          <p:nvPr/>
        </p:nvSpPr>
        <p:spPr>
          <a:xfrm>
            <a:off x="6495803" y="1572120"/>
            <a:ext cx="5696197" cy="3970318"/>
          </a:xfrm>
          <a:prstGeom prst="rect">
            <a:avLst/>
          </a:prstGeom>
        </p:spPr>
        <p:txBody>
          <a:bodyPr wrap="square">
            <a:spAutoFit/>
          </a:bodyPr>
          <a:lstStyle/>
          <a:p>
            <a:pPr marL="285750" indent="-285750">
              <a:buFontTx/>
              <a:buChar char="-"/>
            </a:pPr>
            <a:r>
              <a:rPr lang="fr-FR" dirty="0">
                <a:solidFill>
                  <a:srgbClr val="000000"/>
                </a:solidFill>
                <a:latin typeface="Arial" panose="020B0604020202020204" pitchFamily="34" charset="0"/>
              </a:rPr>
              <a:t>les étapes de calcul écrites par les élèves doivent être conçues comme un support à la pensée.</a:t>
            </a:r>
          </a:p>
          <a:p>
            <a:pPr marL="285750" indent="-285750">
              <a:buFontTx/>
              <a:buChar char="-"/>
            </a:pPr>
            <a:r>
              <a:rPr lang="fr-FR" dirty="0">
                <a:solidFill>
                  <a:srgbClr val="000000"/>
                </a:solidFill>
                <a:latin typeface="Arial" panose="020B0604020202020204" pitchFamily="34" charset="0"/>
              </a:rPr>
              <a:t>ces écrits transitoires peuvent ne pas</a:t>
            </a:r>
          </a:p>
          <a:p>
            <a:r>
              <a:rPr lang="fr-FR" dirty="0">
                <a:solidFill>
                  <a:srgbClr val="000000"/>
                </a:solidFill>
                <a:latin typeface="Arial" panose="020B0604020202020204" pitchFamily="34" charset="0"/>
              </a:rPr>
              <a:t>respecter tous les codes de rédaction mathématique, en particulier en ce qui concerne l’utilisation du signe « = » et des parenthèses. </a:t>
            </a:r>
          </a:p>
          <a:p>
            <a:pPr marL="285750" indent="-285750">
              <a:buFontTx/>
              <a:buChar char="-"/>
            </a:pPr>
            <a:r>
              <a:rPr lang="fr-FR" dirty="0">
                <a:solidFill>
                  <a:srgbClr val="000000"/>
                </a:solidFill>
                <a:latin typeface="Arial" panose="020B0604020202020204" pitchFamily="34" charset="0"/>
              </a:rPr>
              <a:t>un seuil de tolérance doit être accordé à tous les élèves. </a:t>
            </a:r>
          </a:p>
          <a:p>
            <a:pPr marL="285750" indent="-285750">
              <a:buFontTx/>
              <a:buChar char="-"/>
            </a:pPr>
            <a:r>
              <a:rPr lang="fr-FR" dirty="0">
                <a:solidFill>
                  <a:srgbClr val="000000"/>
                </a:solidFill>
                <a:latin typeface="Arial" panose="020B0604020202020204" pitchFamily="34" charset="0"/>
              </a:rPr>
              <a:t>pour distinguer ces étapes de calcul des écrits institutionnels, le professeur pourra faire travailler les élèves sur un support dédié (cahier de recherche, feuilles de couleur, etc.).</a:t>
            </a:r>
          </a:p>
          <a:p>
            <a:pPr marL="285750" indent="-285750">
              <a:buFontTx/>
              <a:buChar char="-"/>
            </a:pPr>
            <a:r>
              <a:rPr lang="fr-FR" dirty="0">
                <a:solidFill>
                  <a:srgbClr val="000000"/>
                </a:solidFill>
                <a:latin typeface="Arial" panose="020B0604020202020204" pitchFamily="34" charset="0"/>
              </a:rPr>
              <a:t> l’explicitation orale permettra ensuite à l’élève de montrer comment il comprend ces étapes écrites </a:t>
            </a:r>
            <a:endParaRPr lang="fr-FR" dirty="0">
              <a:solidFill>
                <a:prstClr val="black"/>
              </a:solidFill>
            </a:endParaRPr>
          </a:p>
        </p:txBody>
      </p:sp>
      <mc:AlternateContent xmlns:mc="http://schemas.openxmlformats.org/markup-compatibility/2006" xmlns:a14="http://schemas.microsoft.com/office/drawing/2010/main">
        <mc:Choice Requires="a14">
          <p:sp>
            <p:nvSpPr>
              <p:cNvPr id="9" name="ZoneTexte 8"/>
              <p:cNvSpPr txBox="1"/>
              <p:nvPr/>
            </p:nvSpPr>
            <p:spPr>
              <a:xfrm>
                <a:off x="6496132" y="957440"/>
                <a:ext cx="4340190" cy="766685"/>
              </a:xfrm>
              <a:prstGeom prst="rect">
                <a:avLst/>
              </a:prstGeom>
              <a:noFill/>
            </p:spPr>
            <p:txBody>
              <a:bodyPr wrap="square" rtlCol="0">
                <a:spAutoFit/>
              </a:bodyPr>
              <a:lstStyle/>
              <a:p>
                <a14:m>
                  <m:oMath xmlns:m="http://schemas.openxmlformats.org/officeDocument/2006/math">
                    <m:f>
                      <m:fPr>
                        <m:ctrlPr>
                          <a:rPr lang="fr-FR" i="1" smtClean="0">
                            <a:solidFill>
                              <a:prstClr val="black"/>
                            </a:solidFill>
                            <a:latin typeface="Cambria Math" panose="02040503050406030204" pitchFamily="18" charset="0"/>
                          </a:rPr>
                        </m:ctrlPr>
                      </m:fPr>
                      <m:num>
                        <m:r>
                          <a:rPr lang="fr-FR" b="0" i="1" smtClean="0">
                            <a:solidFill>
                              <a:prstClr val="black"/>
                            </a:solidFill>
                            <a:latin typeface="Cambria Math" panose="02040503050406030204" pitchFamily="18" charset="0"/>
                          </a:rPr>
                          <m:t>43</m:t>
                        </m:r>
                      </m:num>
                      <m:den>
                        <m:r>
                          <a:rPr lang="fr-FR" b="0" i="1" smtClean="0">
                            <a:solidFill>
                              <a:prstClr val="black"/>
                            </a:solidFill>
                            <a:latin typeface="Cambria Math" panose="02040503050406030204" pitchFamily="18" charset="0"/>
                          </a:rPr>
                          <m:t>10</m:t>
                        </m:r>
                      </m:den>
                    </m:f>
                  </m:oMath>
                </a14:m>
                <a:r>
                  <a:rPr lang="fr-FR" dirty="0">
                    <a:solidFill>
                      <a:prstClr val="black"/>
                    </a:solidFill>
                  </a:rPr>
                  <a:t>+</a:t>
                </a:r>
                <a14:m>
                  <m:oMath xmlns:m="http://schemas.openxmlformats.org/officeDocument/2006/math">
                    <m:f>
                      <m:fPr>
                        <m:ctrlPr>
                          <a:rPr lang="fr-FR" i="1" smtClean="0">
                            <a:solidFill>
                              <a:prstClr val="black"/>
                            </a:solidFill>
                            <a:latin typeface="Cambria Math" panose="02040503050406030204" pitchFamily="18" charset="0"/>
                          </a:rPr>
                        </m:ctrlPr>
                      </m:fPr>
                      <m:num>
                        <m:r>
                          <a:rPr lang="fr-FR" b="0" i="1" smtClean="0">
                            <a:solidFill>
                              <a:prstClr val="black"/>
                            </a:solidFill>
                            <a:latin typeface="Cambria Math" panose="02040503050406030204" pitchFamily="18" charset="0"/>
                          </a:rPr>
                          <m:t>8</m:t>
                        </m:r>
                      </m:num>
                      <m:den>
                        <m:r>
                          <a:rPr lang="fr-FR" b="0" i="1" smtClean="0">
                            <a:solidFill>
                              <a:prstClr val="black"/>
                            </a:solidFill>
                            <a:latin typeface="Cambria Math" panose="02040503050406030204" pitchFamily="18" charset="0"/>
                          </a:rPr>
                          <m:t>10</m:t>
                        </m:r>
                      </m:den>
                    </m:f>
                  </m:oMath>
                </a14:m>
                <a:r>
                  <a:rPr lang="fr-FR" dirty="0">
                    <a:solidFill>
                      <a:prstClr val="black"/>
                    </a:solidFill>
                  </a:rPr>
                  <a:t>= </a:t>
                </a:r>
                <a14:m>
                  <m:oMath xmlns:m="http://schemas.openxmlformats.org/officeDocument/2006/math">
                    <m:f>
                      <m:fPr>
                        <m:ctrlPr>
                          <a:rPr lang="fr-FR" i="1" smtClean="0">
                            <a:solidFill>
                              <a:prstClr val="black"/>
                            </a:solidFill>
                            <a:latin typeface="Cambria Math" panose="02040503050406030204" pitchFamily="18" charset="0"/>
                          </a:rPr>
                        </m:ctrlPr>
                      </m:fPr>
                      <m:num>
                        <m:r>
                          <a:rPr lang="fr-FR" b="0" i="1" smtClean="0">
                            <a:solidFill>
                              <a:prstClr val="black"/>
                            </a:solidFill>
                            <a:latin typeface="Cambria Math" panose="02040503050406030204" pitchFamily="18" charset="0"/>
                          </a:rPr>
                          <m:t>51</m:t>
                        </m:r>
                      </m:num>
                      <m:den>
                        <m:r>
                          <a:rPr lang="fr-FR" b="0" i="1" smtClean="0">
                            <a:solidFill>
                              <a:prstClr val="black"/>
                            </a:solidFill>
                            <a:latin typeface="Cambria Math" panose="02040503050406030204" pitchFamily="18" charset="0"/>
                          </a:rPr>
                          <m:t>10</m:t>
                        </m:r>
                      </m:den>
                    </m:f>
                    <m:r>
                      <a:rPr lang="fr-FR" b="0" i="0" smtClean="0">
                        <a:solidFill>
                          <a:prstClr val="black"/>
                        </a:solidFill>
                        <a:latin typeface="Cambria Math" panose="02040503050406030204" pitchFamily="18" charset="0"/>
                      </a:rPr>
                      <m:t> </m:t>
                    </m:r>
                  </m:oMath>
                </a14:m>
                <a:r>
                  <a:rPr lang="fr-FR" dirty="0">
                    <a:solidFill>
                      <a:prstClr val="black"/>
                    </a:solidFill>
                  </a:rPr>
                  <a:t> donc 5 u et </a:t>
                </a:r>
                <a14:m>
                  <m:oMath xmlns:m="http://schemas.openxmlformats.org/officeDocument/2006/math">
                    <m:f>
                      <m:fPr>
                        <m:ctrlPr>
                          <a:rPr lang="fr-FR" i="1" smtClean="0">
                            <a:solidFill>
                              <a:prstClr val="black"/>
                            </a:solidFill>
                            <a:latin typeface="Cambria Math" panose="02040503050406030204" pitchFamily="18" charset="0"/>
                          </a:rPr>
                        </m:ctrlPr>
                      </m:fPr>
                      <m:num>
                        <m:r>
                          <a:rPr lang="fr-FR" b="0" i="1" smtClean="0">
                            <a:solidFill>
                              <a:prstClr val="black"/>
                            </a:solidFill>
                            <a:latin typeface="Cambria Math" panose="02040503050406030204" pitchFamily="18" charset="0"/>
                          </a:rPr>
                          <m:t>1</m:t>
                        </m:r>
                      </m:num>
                      <m:den>
                        <m:r>
                          <a:rPr lang="fr-FR" b="0" i="1" smtClean="0">
                            <a:solidFill>
                              <a:prstClr val="black"/>
                            </a:solidFill>
                            <a:latin typeface="Cambria Math" panose="02040503050406030204" pitchFamily="18" charset="0"/>
                          </a:rPr>
                          <m:t>10</m:t>
                        </m:r>
                      </m:den>
                    </m:f>
                  </m:oMath>
                </a14:m>
                <a:endParaRPr lang="fr-FR" dirty="0">
                  <a:solidFill>
                    <a:prstClr val="black"/>
                  </a:solidFill>
                </a:endParaRPr>
              </a:p>
              <a:p>
                <a:endParaRPr lang="fr-FR" dirty="0">
                  <a:solidFill>
                    <a:prstClr val="black"/>
                  </a:solidFill>
                </a:endParaRPr>
              </a:p>
            </p:txBody>
          </p:sp>
        </mc:Choice>
        <mc:Fallback xmlns="">
          <p:sp>
            <p:nvSpPr>
              <p:cNvPr id="9" name="ZoneTexte 8"/>
              <p:cNvSpPr txBox="1">
                <a:spLocks noRot="1" noChangeAspect="1" noMove="1" noResize="1" noEditPoints="1" noAdjustHandles="1" noChangeArrowheads="1" noChangeShapeType="1" noTextEdit="1"/>
              </p:cNvSpPr>
              <p:nvPr/>
            </p:nvSpPr>
            <p:spPr>
              <a:xfrm>
                <a:off x="6496132" y="957440"/>
                <a:ext cx="4340190" cy="766685"/>
              </a:xfrm>
              <a:prstGeom prst="rect">
                <a:avLst/>
              </a:prstGeom>
              <a:blipFill rotWithShape="0">
                <a:blip r:embed="rId5"/>
                <a:stretch>
                  <a:fillRect/>
                </a:stretch>
              </a:blipFill>
            </p:spPr>
            <p:txBody>
              <a:bodyPr/>
              <a:lstStyle/>
              <a:p>
                <a:r>
                  <a:rPr lang="fr-FR">
                    <a:noFill/>
                  </a:rPr>
                  <a:t> </a:t>
                </a:r>
              </a:p>
            </p:txBody>
          </p:sp>
        </mc:Fallback>
      </mc:AlternateContent>
      <p:pic>
        <p:nvPicPr>
          <p:cNvPr id="10" name="Image 9"/>
          <p:cNvPicPr>
            <a:picLocks noChangeAspect="1"/>
          </p:cNvPicPr>
          <p:nvPr/>
        </p:nvPicPr>
        <p:blipFill>
          <a:blip r:embed="rId6"/>
          <a:stretch>
            <a:fillRect/>
          </a:stretch>
        </p:blipFill>
        <p:spPr>
          <a:xfrm>
            <a:off x="97309" y="4591657"/>
            <a:ext cx="6064550" cy="708606"/>
          </a:xfrm>
          <a:prstGeom prst="rect">
            <a:avLst/>
          </a:prstGeom>
        </p:spPr>
      </p:pic>
      <p:sp>
        <p:nvSpPr>
          <p:cNvPr id="3" name="Espace réservé du pied de page 2"/>
          <p:cNvSpPr>
            <a:spLocks noGrp="1"/>
          </p:cNvSpPr>
          <p:nvPr>
            <p:ph type="ftr" sz="quarter" idx="11"/>
          </p:nvPr>
        </p:nvSpPr>
        <p:spPr>
          <a:xfrm>
            <a:off x="2825416" y="6462468"/>
            <a:ext cx="6672887" cy="365125"/>
          </a:xfrm>
        </p:spPr>
        <p:txBody>
          <a:bodyPr/>
          <a:lstStyle/>
          <a:p>
            <a:r>
              <a:rPr lang="fr-FR">
                <a:solidFill>
                  <a:prstClr val="black"/>
                </a:solidFill>
              </a:rPr>
              <a:t>circonscription de WITTELSHEIM année 16-17 document élaboré à partir des documents d'accompagnement et des ressources de la webdiffusion</a:t>
            </a:r>
            <a:endParaRPr lang="fr-FR" dirty="0">
              <a:solidFill>
                <a:prstClr val="black"/>
              </a:solidFill>
            </a:endParaRP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46</a:t>
            </a:fld>
            <a:endParaRPr lang="fr-FR">
              <a:solidFill>
                <a:prstClr val="black"/>
              </a:solidFill>
            </a:endParaRPr>
          </a:p>
        </p:txBody>
      </p:sp>
      <p:cxnSp>
        <p:nvCxnSpPr>
          <p:cNvPr id="11" name="Connecteur droit avec flèche 10"/>
          <p:cNvCxnSpPr>
            <a:stCxn id="9" idx="1"/>
          </p:cNvCxnSpPr>
          <p:nvPr/>
        </p:nvCxnSpPr>
        <p:spPr>
          <a:xfrm flipH="1">
            <a:off x="5036024" y="1340783"/>
            <a:ext cx="1460108" cy="501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253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735270"/>
          </a:xfrm>
        </p:spPr>
        <p:txBody>
          <a:bodyPr/>
          <a:lstStyle/>
          <a:p>
            <a:r>
              <a:rPr lang="fr-FR" dirty="0"/>
              <a:t>STRATEGIES D’ENSEIGNEMENT</a:t>
            </a:r>
          </a:p>
        </p:txBody>
      </p:sp>
      <p:pic>
        <p:nvPicPr>
          <p:cNvPr id="4" name="Espace réservé du contenu 3"/>
          <p:cNvPicPr>
            <a:picLocks noGrp="1" noChangeAspect="1"/>
          </p:cNvPicPr>
          <p:nvPr>
            <p:ph sz="quarter" idx="13"/>
          </p:nvPr>
        </p:nvPicPr>
        <p:blipFill>
          <a:blip r:embed="rId2"/>
          <a:stretch>
            <a:fillRect/>
          </a:stretch>
        </p:blipFill>
        <p:spPr>
          <a:xfrm>
            <a:off x="581980" y="1535691"/>
            <a:ext cx="8866729" cy="3424237"/>
          </a:xfrm>
          <a:prstGeom prst="rect">
            <a:avLst/>
          </a:prstGeom>
        </p:spPr>
      </p:pic>
      <p:pic>
        <p:nvPicPr>
          <p:cNvPr id="5" name="Image 4">
            <a:hlinkClick r:id="rId3" action="ppaction://hlinkfile"/>
          </p:cNvPr>
          <p:cNvPicPr/>
          <p:nvPr/>
        </p:nvPicPr>
        <p:blipFill>
          <a:blip r:embed="rId4" cstate="print"/>
          <a:srcRect/>
          <a:stretch>
            <a:fillRect/>
          </a:stretch>
        </p:blipFill>
        <p:spPr bwMode="auto">
          <a:xfrm>
            <a:off x="263566" y="5556508"/>
            <a:ext cx="1152128" cy="909918"/>
          </a:xfrm>
          <a:prstGeom prst="rect">
            <a:avLst/>
          </a:prstGeom>
          <a:noFill/>
          <a:ln w="9525">
            <a:noFill/>
            <a:miter lim="800000"/>
            <a:headEnd/>
            <a:tailEnd/>
          </a:ln>
        </p:spPr>
      </p:pic>
      <p:cxnSp>
        <p:nvCxnSpPr>
          <p:cNvPr id="7" name="Connecteur droit avec flèche 6"/>
          <p:cNvCxnSpPr/>
          <p:nvPr/>
        </p:nvCxnSpPr>
        <p:spPr>
          <a:xfrm>
            <a:off x="9191501" y="3158836"/>
            <a:ext cx="1520042" cy="855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a:off x="7053943" y="4049486"/>
            <a:ext cx="3574473" cy="11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a:blip r:embed="rId5"/>
          <a:stretch>
            <a:fillRect/>
          </a:stretch>
        </p:blipFill>
        <p:spPr>
          <a:xfrm>
            <a:off x="2120706" y="5556508"/>
            <a:ext cx="6064550" cy="708606"/>
          </a:xfrm>
          <a:prstGeom prst="rect">
            <a:avLst/>
          </a:prstGeom>
        </p:spPr>
      </p:pic>
      <p:sp>
        <p:nvSpPr>
          <p:cNvPr id="3" name="Espace réservé du pied de page 2"/>
          <p:cNvSpPr>
            <a:spLocks noGrp="1"/>
          </p:cNvSpPr>
          <p:nvPr>
            <p:ph type="ftr" sz="quarter" idx="11"/>
          </p:nvPr>
        </p:nvSpPr>
        <p:spPr>
          <a:xfrm>
            <a:off x="3841124" y="6383367"/>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47</a:t>
            </a:fld>
            <a:endParaRPr lang="fr-FR">
              <a:solidFill>
                <a:prstClr val="black"/>
              </a:solidFill>
            </a:endParaRPr>
          </a:p>
        </p:txBody>
      </p:sp>
    </p:spTree>
    <p:extLst>
      <p:ext uri="{BB962C8B-B14F-4D97-AF65-F5344CB8AC3E}">
        <p14:creationId xmlns:p14="http://schemas.microsoft.com/office/powerpoint/2010/main" val="1160311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652143"/>
          </a:xfrm>
        </p:spPr>
        <p:txBody>
          <a:bodyPr/>
          <a:lstStyle/>
          <a:p>
            <a:r>
              <a:rPr lang="fr-FR" dirty="0"/>
              <a:t>STRATEGIES D’ENSEIGNEMENT</a:t>
            </a:r>
          </a:p>
        </p:txBody>
      </p:sp>
      <p:sp>
        <p:nvSpPr>
          <p:cNvPr id="3" name="Espace réservé du contenu 2"/>
          <p:cNvSpPr>
            <a:spLocks noGrp="1"/>
          </p:cNvSpPr>
          <p:nvPr>
            <p:ph sz="quarter" idx="13"/>
          </p:nvPr>
        </p:nvSpPr>
        <p:spPr>
          <a:xfrm>
            <a:off x="403135" y="1686296"/>
            <a:ext cx="10363826" cy="4663043"/>
          </a:xfrm>
        </p:spPr>
        <p:txBody>
          <a:bodyPr/>
          <a:lstStyle/>
          <a:p>
            <a:r>
              <a:rPr lang="fr-FR" dirty="0"/>
              <a:t>Situation 4 : questions flash (activités mentales)</a:t>
            </a:r>
          </a:p>
          <a:p>
            <a:pPr marL="0" indent="0">
              <a:buNone/>
            </a:pPr>
            <a:endParaRPr lang="fr-FR" dirty="0"/>
          </a:p>
        </p:txBody>
      </p:sp>
      <p:sp>
        <p:nvSpPr>
          <p:cNvPr id="4" name="Rectangle 3"/>
          <p:cNvSpPr/>
          <p:nvPr/>
        </p:nvSpPr>
        <p:spPr>
          <a:xfrm>
            <a:off x="378759" y="2590775"/>
            <a:ext cx="2178802" cy="369332"/>
          </a:xfrm>
          <a:prstGeom prst="rect">
            <a:avLst/>
          </a:prstGeom>
        </p:spPr>
        <p:txBody>
          <a:bodyPr wrap="none">
            <a:spAutoFit/>
          </a:bodyPr>
          <a:lstStyle/>
          <a:p>
            <a:r>
              <a:rPr lang="fr-FR" dirty="0">
                <a:solidFill>
                  <a:srgbClr val="000000"/>
                </a:solidFill>
                <a:latin typeface="Arial" panose="020B0604020202020204" pitchFamily="34" charset="0"/>
              </a:rPr>
              <a:t>Calcule 2,4 + 3,15. </a:t>
            </a:r>
            <a:endParaRPr lang="fr-FR" dirty="0">
              <a:solidFill>
                <a:prstClr val="black"/>
              </a:solidFill>
            </a:endParaRPr>
          </a:p>
        </p:txBody>
      </p:sp>
      <mc:AlternateContent xmlns:mc="http://schemas.openxmlformats.org/markup-compatibility/2006" xmlns:a14="http://schemas.microsoft.com/office/drawing/2010/main">
        <mc:Choice Requires="a14">
          <p:sp>
            <p:nvSpPr>
              <p:cNvPr id="5" name="Rectangle 4"/>
              <p:cNvSpPr/>
              <p:nvPr/>
            </p:nvSpPr>
            <p:spPr>
              <a:xfrm>
                <a:off x="403135" y="3191077"/>
                <a:ext cx="6096000" cy="1708866"/>
              </a:xfrm>
              <a:prstGeom prst="rect">
                <a:avLst/>
              </a:prstGeom>
            </p:spPr>
            <p:txBody>
              <a:bodyPr>
                <a:spAutoFit/>
              </a:bodyPr>
              <a:lstStyle/>
              <a:p>
                <a:r>
                  <a:rPr lang="fr-FR" dirty="0">
                    <a:solidFill>
                      <a:srgbClr val="000000"/>
                    </a:solidFill>
                    <a:latin typeface="Arial" panose="020B0604020202020204" pitchFamily="34" charset="0"/>
                  </a:rPr>
                  <a:t>Calcule 2 et </a:t>
                </a:r>
                <a14:m>
                  <m:oMath xmlns:m="http://schemas.openxmlformats.org/officeDocument/2006/math">
                    <m:f>
                      <m:fPr>
                        <m:ctrlPr>
                          <a:rPr lang="fr-FR" i="1" smtClean="0">
                            <a:solidFill>
                              <a:srgbClr val="000000"/>
                            </a:solidFill>
                            <a:latin typeface="Cambria Math" panose="02040503050406030204" pitchFamily="18" charset="0"/>
                          </a:rPr>
                        </m:ctrlPr>
                      </m:fPr>
                      <m:num>
                        <m:r>
                          <a:rPr lang="fr-FR" b="0" i="1" smtClean="0">
                            <a:solidFill>
                              <a:srgbClr val="000000"/>
                            </a:solidFill>
                            <a:latin typeface="Cambria Math" panose="02040503050406030204" pitchFamily="18" charset="0"/>
                          </a:rPr>
                          <m:t>4</m:t>
                        </m:r>
                      </m:num>
                      <m:den>
                        <m:r>
                          <a:rPr lang="fr-FR" b="0" i="1" smtClean="0">
                            <a:solidFill>
                              <a:srgbClr val="000000"/>
                            </a:solidFill>
                            <a:latin typeface="Cambria Math" panose="02040503050406030204" pitchFamily="18" charset="0"/>
                          </a:rPr>
                          <m:t>10</m:t>
                        </m:r>
                      </m:den>
                    </m:f>
                  </m:oMath>
                </a14:m>
                <a:r>
                  <a:rPr lang="fr-FR" sz="800" dirty="0">
                    <a:solidFill>
                      <a:srgbClr val="000000"/>
                    </a:solidFill>
                    <a:latin typeface="Cambria Math" panose="02040503050406030204" pitchFamily="18" charset="0"/>
                  </a:rPr>
                  <a:t>  </a:t>
                </a:r>
                <a:r>
                  <a:rPr lang="fr-FR" dirty="0">
                    <a:solidFill>
                      <a:srgbClr val="000000"/>
                    </a:solidFill>
                    <a:latin typeface="Arial" panose="020B0604020202020204" pitchFamily="34" charset="0"/>
                  </a:rPr>
                  <a:t>+ 3 et </a:t>
                </a:r>
                <a14:m>
                  <m:oMath xmlns:m="http://schemas.openxmlformats.org/officeDocument/2006/math">
                    <m:f>
                      <m:fPr>
                        <m:ctrlPr>
                          <a:rPr lang="fr-FR" i="1" smtClean="0">
                            <a:solidFill>
                              <a:srgbClr val="000000"/>
                            </a:solidFill>
                            <a:latin typeface="Cambria Math" panose="02040503050406030204" pitchFamily="18" charset="0"/>
                          </a:rPr>
                        </m:ctrlPr>
                      </m:fPr>
                      <m:num>
                        <m:r>
                          <a:rPr lang="fr-FR" b="0" i="1" smtClean="0">
                            <a:solidFill>
                              <a:srgbClr val="000000"/>
                            </a:solidFill>
                            <a:latin typeface="Cambria Math" panose="02040503050406030204" pitchFamily="18" charset="0"/>
                          </a:rPr>
                          <m:t>15</m:t>
                        </m:r>
                      </m:num>
                      <m:den>
                        <m:r>
                          <a:rPr lang="fr-FR" b="0" i="1" smtClean="0">
                            <a:solidFill>
                              <a:srgbClr val="000000"/>
                            </a:solidFill>
                            <a:latin typeface="Cambria Math" panose="02040503050406030204" pitchFamily="18" charset="0"/>
                          </a:rPr>
                          <m:t>100</m:t>
                        </m:r>
                      </m:den>
                    </m:f>
                  </m:oMath>
                </a14:m>
                <a:endParaRPr lang="fr-FR" dirty="0">
                  <a:solidFill>
                    <a:srgbClr val="000000"/>
                  </a:solidFill>
                  <a:latin typeface="Arial" panose="020B0604020202020204" pitchFamily="34" charset="0"/>
                </a:endParaRPr>
              </a:p>
              <a:p>
                <a:endParaRPr lang="fr-FR" dirty="0">
                  <a:solidFill>
                    <a:srgbClr val="000000"/>
                  </a:solidFill>
                  <a:latin typeface="Arial" panose="020B0604020202020204" pitchFamily="34" charset="0"/>
                </a:endParaRPr>
              </a:p>
              <a:p>
                <a:r>
                  <a:rPr lang="fr-FR" dirty="0">
                    <a:solidFill>
                      <a:srgbClr val="000000"/>
                    </a:solidFill>
                    <a:latin typeface="Arial" panose="020B0604020202020204" pitchFamily="34" charset="0"/>
                  </a:rPr>
                  <a:t>Calcule la somme de deux unités et quatre dixièmes et de trois unités et quinze centièmes. </a:t>
                </a:r>
              </a:p>
              <a:p>
                <a:r>
                  <a:rPr lang="fr-FR" sz="2400" dirty="0">
                    <a:solidFill>
                      <a:srgbClr val="000000"/>
                    </a:solidFill>
                    <a:latin typeface="Wingdings" panose="05000000000000000000" pitchFamily="2" charset="2"/>
                  </a:rPr>
                  <a:t> </a:t>
                </a:r>
                <a:endParaRPr lang="fr-FR" dirty="0">
                  <a:solidFill>
                    <a:prstClr val="black"/>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403135" y="3191077"/>
                <a:ext cx="6096000" cy="1708866"/>
              </a:xfrm>
              <a:prstGeom prst="rect">
                <a:avLst/>
              </a:prstGeom>
              <a:blipFill rotWithShape="0">
                <a:blip r:embed="rId2"/>
                <a:stretch>
                  <a:fillRect l="-800" r="-1200"/>
                </a:stretch>
              </a:blipFill>
            </p:spPr>
            <p:txBody>
              <a:bodyPr/>
              <a:lstStyle/>
              <a:p>
                <a:r>
                  <a:rPr lang="fr-FR">
                    <a:noFill/>
                  </a:rPr>
                  <a:t> </a:t>
                </a:r>
              </a:p>
            </p:txBody>
          </p:sp>
        </mc:Fallback>
      </mc:AlternateContent>
      <p:sp>
        <p:nvSpPr>
          <p:cNvPr id="6" name="Rectangle 5"/>
          <p:cNvSpPr/>
          <p:nvPr/>
        </p:nvSpPr>
        <p:spPr>
          <a:xfrm>
            <a:off x="403135" y="4760737"/>
            <a:ext cx="6096000" cy="646331"/>
          </a:xfrm>
          <a:prstGeom prst="rect">
            <a:avLst/>
          </a:prstGeom>
        </p:spPr>
        <p:txBody>
          <a:bodyPr>
            <a:spAutoFit/>
          </a:bodyPr>
          <a:lstStyle/>
          <a:p>
            <a:r>
              <a:rPr lang="fr-FR" dirty="0">
                <a:solidFill>
                  <a:srgbClr val="000000"/>
                </a:solidFill>
                <a:latin typeface="Arial" panose="020B0604020202020204" pitchFamily="34" charset="0"/>
              </a:rPr>
              <a:t>Calcule deux unités et quatre dixièmes plus trois unités et quinze centièmes </a:t>
            </a:r>
            <a:endParaRPr lang="fr-FR" dirty="0">
              <a:solidFill>
                <a:prstClr val="black"/>
              </a:solidFill>
            </a:endParaRPr>
          </a:p>
        </p:txBody>
      </p:sp>
      <p:sp>
        <p:nvSpPr>
          <p:cNvPr id="7" name="ZoneTexte 6"/>
          <p:cNvSpPr txBox="1"/>
          <p:nvPr/>
        </p:nvSpPr>
        <p:spPr>
          <a:xfrm>
            <a:off x="7671460" y="2030681"/>
            <a:ext cx="3095501" cy="1754326"/>
          </a:xfrm>
          <a:prstGeom prst="rect">
            <a:avLst/>
          </a:prstGeom>
          <a:noFill/>
        </p:spPr>
        <p:txBody>
          <a:bodyPr wrap="square" rtlCol="0">
            <a:spAutoFit/>
          </a:bodyPr>
          <a:lstStyle/>
          <a:p>
            <a:r>
              <a:rPr lang="fr-FR" dirty="0">
                <a:solidFill>
                  <a:prstClr val="black"/>
                </a:solidFill>
              </a:rPr>
              <a:t>Modalités de présentation des questions flash : </a:t>
            </a:r>
          </a:p>
          <a:p>
            <a:pPr marL="285750" indent="-285750">
              <a:buFontTx/>
              <a:buChar char="-"/>
            </a:pPr>
            <a:r>
              <a:rPr lang="fr-FR" dirty="0">
                <a:solidFill>
                  <a:prstClr val="black"/>
                </a:solidFill>
              </a:rPr>
              <a:t>Écrites dans le cahier</a:t>
            </a:r>
          </a:p>
          <a:p>
            <a:pPr marL="285750" indent="-285750">
              <a:buFontTx/>
              <a:buChar char="-"/>
            </a:pPr>
            <a:r>
              <a:rPr lang="fr-FR" dirty="0">
                <a:solidFill>
                  <a:prstClr val="black"/>
                </a:solidFill>
              </a:rPr>
              <a:t>Données à l’oral</a:t>
            </a:r>
          </a:p>
          <a:p>
            <a:pPr marL="285750" indent="-285750">
              <a:buFontTx/>
              <a:buChar char="-"/>
            </a:pPr>
            <a:r>
              <a:rPr lang="fr-FR" dirty="0">
                <a:solidFill>
                  <a:prstClr val="black"/>
                </a:solidFill>
              </a:rPr>
              <a:t>Projetées</a:t>
            </a:r>
          </a:p>
          <a:p>
            <a:pPr marL="285750" indent="-285750">
              <a:buFontTx/>
              <a:buChar char="-"/>
            </a:pPr>
            <a:endParaRPr lang="fr-FR" dirty="0">
              <a:solidFill>
                <a:prstClr val="black"/>
              </a:solidFill>
            </a:endParaRPr>
          </a:p>
        </p:txBody>
      </p:sp>
      <p:sp>
        <p:nvSpPr>
          <p:cNvPr id="8" name="Espace réservé du pied de page 7"/>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9" name="Espace réservé du numéro de diapositive 8"/>
          <p:cNvSpPr>
            <a:spLocks noGrp="1"/>
          </p:cNvSpPr>
          <p:nvPr>
            <p:ph type="sldNum" sz="quarter" idx="12"/>
          </p:nvPr>
        </p:nvSpPr>
        <p:spPr/>
        <p:txBody>
          <a:bodyPr/>
          <a:lstStyle/>
          <a:p>
            <a:fld id="{41E2637F-F9EE-4AB0-8AC7-6F1F0F506099}" type="slidenum">
              <a:rPr lang="fr-FR" smtClean="0">
                <a:solidFill>
                  <a:prstClr val="black"/>
                </a:solidFill>
              </a:rPr>
              <a:pPr/>
              <a:t>48</a:t>
            </a:fld>
            <a:endParaRPr lang="fr-FR">
              <a:solidFill>
                <a:prstClr val="black"/>
              </a:solidFill>
            </a:endParaRPr>
          </a:p>
        </p:txBody>
      </p:sp>
    </p:spTree>
    <p:extLst>
      <p:ext uri="{BB962C8B-B14F-4D97-AF65-F5344CB8AC3E}">
        <p14:creationId xmlns:p14="http://schemas.microsoft.com/office/powerpoint/2010/main" val="3431203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479330"/>
          </a:xfrm>
        </p:spPr>
        <p:txBody>
          <a:bodyPr>
            <a:normAutofit fontScale="90000"/>
          </a:bodyPr>
          <a:lstStyle/>
          <a:p>
            <a:r>
              <a:rPr lang="fr-FR" dirty="0"/>
              <a:t>STRATEGIES D’ENSEIGNEMENT</a:t>
            </a:r>
          </a:p>
        </p:txBody>
      </p:sp>
      <p:sp>
        <p:nvSpPr>
          <p:cNvPr id="3" name="Espace réservé du contenu 2"/>
          <p:cNvSpPr>
            <a:spLocks noGrp="1"/>
          </p:cNvSpPr>
          <p:nvPr>
            <p:ph sz="quarter" idx="13"/>
          </p:nvPr>
        </p:nvSpPr>
        <p:spPr>
          <a:xfrm>
            <a:off x="166255" y="1235034"/>
            <a:ext cx="11111345" cy="5622966"/>
          </a:xfrm>
        </p:spPr>
        <p:txBody>
          <a:bodyPr/>
          <a:lstStyle/>
          <a:p>
            <a:r>
              <a:rPr lang="fr-FR" dirty="0"/>
              <a:t>3. SITUATIONS d’Introduction de l’écriture à virgule , de recueil de plusieurs écritures  </a:t>
            </a:r>
          </a:p>
          <a:p>
            <a:pPr marL="0" indent="0">
              <a:buNone/>
            </a:pPr>
            <a:r>
              <a:rPr lang="fr-FR" sz="1800" i="1" cap="none" dirty="0"/>
              <a:t>Précautions à prendre : il faut </a:t>
            </a:r>
            <a:r>
              <a:rPr lang="fr-FR" sz="1800" i="1" cap="none" dirty="0">
                <a:solidFill>
                  <a:srgbClr val="FF0000"/>
                </a:solidFill>
              </a:rPr>
              <a:t>du temps,</a:t>
            </a:r>
            <a:r>
              <a:rPr lang="fr-FR" sz="1800" i="1" cap="none" dirty="0"/>
              <a:t> construire le sens, faire varier les formulations tout au long du cycle, faire vivre les différentes désignations des nombres décimaux, favoriser la flexibilité permettant de passer d’une désignation à une autre…</a:t>
            </a:r>
          </a:p>
        </p:txBody>
      </p:sp>
      <p:pic>
        <p:nvPicPr>
          <p:cNvPr id="4" name="Image 3"/>
          <p:cNvPicPr>
            <a:picLocks noChangeAspect="1"/>
          </p:cNvPicPr>
          <p:nvPr/>
        </p:nvPicPr>
        <p:blipFill>
          <a:blip r:embed="rId2"/>
          <a:stretch>
            <a:fillRect/>
          </a:stretch>
        </p:blipFill>
        <p:spPr>
          <a:xfrm>
            <a:off x="65287" y="2976909"/>
            <a:ext cx="3776354" cy="1233503"/>
          </a:xfrm>
          <a:prstGeom prst="rect">
            <a:avLst/>
          </a:prstGeom>
        </p:spPr>
      </p:pic>
      <p:pic>
        <p:nvPicPr>
          <p:cNvPr id="5" name="Image 4"/>
          <p:cNvPicPr>
            <a:picLocks noChangeAspect="1"/>
          </p:cNvPicPr>
          <p:nvPr/>
        </p:nvPicPr>
        <p:blipFill>
          <a:blip r:embed="rId3"/>
          <a:stretch>
            <a:fillRect/>
          </a:stretch>
        </p:blipFill>
        <p:spPr>
          <a:xfrm>
            <a:off x="0" y="4347598"/>
            <a:ext cx="3305250" cy="1256449"/>
          </a:xfrm>
          <a:prstGeom prst="rect">
            <a:avLst/>
          </a:prstGeom>
        </p:spPr>
      </p:pic>
      <p:pic>
        <p:nvPicPr>
          <p:cNvPr id="6" name="Image 5"/>
          <p:cNvPicPr>
            <a:picLocks noChangeAspect="1"/>
          </p:cNvPicPr>
          <p:nvPr/>
        </p:nvPicPr>
        <p:blipFill>
          <a:blip r:embed="rId4"/>
          <a:stretch>
            <a:fillRect/>
          </a:stretch>
        </p:blipFill>
        <p:spPr>
          <a:xfrm>
            <a:off x="4087064" y="2461492"/>
            <a:ext cx="3513144" cy="2264338"/>
          </a:xfrm>
          <a:prstGeom prst="rect">
            <a:avLst/>
          </a:prstGeom>
        </p:spPr>
      </p:pic>
      <p:pic>
        <p:nvPicPr>
          <p:cNvPr id="7" name="Image 6"/>
          <p:cNvPicPr>
            <a:picLocks noChangeAspect="1"/>
          </p:cNvPicPr>
          <p:nvPr/>
        </p:nvPicPr>
        <p:blipFill>
          <a:blip r:embed="rId5"/>
          <a:stretch>
            <a:fillRect/>
          </a:stretch>
        </p:blipFill>
        <p:spPr>
          <a:xfrm>
            <a:off x="4241088" y="4975822"/>
            <a:ext cx="6718240" cy="1882178"/>
          </a:xfrm>
          <a:prstGeom prst="rect">
            <a:avLst/>
          </a:prstGeom>
        </p:spPr>
      </p:pic>
      <p:sp>
        <p:nvSpPr>
          <p:cNvPr id="8" name="Rectangle 7"/>
          <p:cNvSpPr/>
          <p:nvPr/>
        </p:nvSpPr>
        <p:spPr>
          <a:xfrm>
            <a:off x="7895031" y="2653705"/>
            <a:ext cx="3625986" cy="923330"/>
          </a:xfrm>
          <a:prstGeom prst="rect">
            <a:avLst/>
          </a:prstGeom>
        </p:spPr>
        <p:txBody>
          <a:bodyPr wrap="square">
            <a:spAutoFit/>
          </a:bodyPr>
          <a:lstStyle/>
          <a:p>
            <a:r>
              <a:rPr lang="fr-FR" dirty="0">
                <a:solidFill>
                  <a:srgbClr val="FF0000"/>
                </a:solidFill>
                <a:latin typeface="Arial" panose="020B0604020202020204" pitchFamily="34" charset="0"/>
              </a:rPr>
              <a:t>Le chiffre placé à droite de l’unité a une valeur 10 fois plus petite que celle de l’unité</a:t>
            </a:r>
          </a:p>
        </p:txBody>
      </p:sp>
      <p:sp>
        <p:nvSpPr>
          <p:cNvPr id="9" name="Espace réservé du pied de page 8"/>
          <p:cNvSpPr>
            <a:spLocks noGrp="1"/>
          </p:cNvSpPr>
          <p:nvPr>
            <p:ph type="ftr" sz="quarter" idx="11"/>
          </p:nvPr>
        </p:nvSpPr>
        <p:spPr>
          <a:xfrm>
            <a:off x="166255" y="146758"/>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10" name="Espace réservé du numéro de diapositive 9"/>
          <p:cNvSpPr>
            <a:spLocks noGrp="1"/>
          </p:cNvSpPr>
          <p:nvPr>
            <p:ph type="sldNum" sz="quarter" idx="12"/>
          </p:nvPr>
        </p:nvSpPr>
        <p:spPr/>
        <p:txBody>
          <a:bodyPr/>
          <a:lstStyle/>
          <a:p>
            <a:fld id="{41E2637F-F9EE-4AB0-8AC7-6F1F0F506099}" type="slidenum">
              <a:rPr lang="fr-FR" smtClean="0">
                <a:solidFill>
                  <a:prstClr val="black"/>
                </a:solidFill>
              </a:rPr>
              <a:pPr/>
              <a:t>49</a:t>
            </a:fld>
            <a:endParaRPr lang="fr-FR">
              <a:solidFill>
                <a:prstClr val="black"/>
              </a:solidFill>
            </a:endParaRPr>
          </a:p>
        </p:txBody>
      </p:sp>
    </p:spTree>
    <p:extLst>
      <p:ext uri="{BB962C8B-B14F-4D97-AF65-F5344CB8AC3E}">
        <p14:creationId xmlns:p14="http://schemas.microsoft.com/office/powerpoint/2010/main" val="2695797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4383" y="309760"/>
            <a:ext cx="10364451" cy="806522"/>
          </a:xfrm>
        </p:spPr>
        <p:txBody>
          <a:bodyPr/>
          <a:lstStyle/>
          <a:p>
            <a:r>
              <a:rPr lang="fr-FR" dirty="0"/>
              <a:t>INTRODUCTION : de quoi parle t-on ? </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a:xfrm>
                <a:off x="379384" y="1381440"/>
                <a:ext cx="5095141" cy="3424107"/>
              </a:xfrm>
            </p:spPr>
            <p:txBody>
              <a:bodyPr/>
              <a:lstStyle/>
              <a:p>
                <a:r>
                  <a:rPr lang="fr-FR" cap="none" dirty="0"/>
                  <a:t>En 6</a:t>
                </a:r>
                <a:r>
                  <a:rPr lang="fr-FR" cap="none" baseline="30000" dirty="0"/>
                  <a:t>ème</a:t>
                </a:r>
                <a:r>
                  <a:rPr lang="fr-FR" cap="none" dirty="0"/>
                  <a:t> la fraction conçue comme quotient </a:t>
                </a:r>
                <a14:m>
                  <m:oMath xmlns:m="http://schemas.openxmlformats.org/officeDocument/2006/math">
                    <m:f>
                      <m:fPr>
                        <m:ctrlPr>
                          <a:rPr lang="fr-FR" i="1" cap="none">
                            <a:latin typeface="Cambria Math" panose="02040503050406030204" pitchFamily="18" charset="0"/>
                          </a:rPr>
                        </m:ctrlPr>
                      </m:fPr>
                      <m:num>
                        <m:r>
                          <a:rPr lang="fr-FR" i="1" cap="none">
                            <a:latin typeface="Cambria Math" panose="02040503050406030204" pitchFamily="18" charset="0"/>
                          </a:rPr>
                          <m:t>𝑎</m:t>
                        </m:r>
                      </m:num>
                      <m:den>
                        <m:r>
                          <a:rPr lang="fr-FR" i="1" cap="none">
                            <a:latin typeface="Cambria Math" panose="02040503050406030204" pitchFamily="18" charset="0"/>
                          </a:rPr>
                          <m:t>𝑏</m:t>
                        </m:r>
                      </m:den>
                    </m:f>
                  </m:oMath>
                </a14:m>
                <a:r>
                  <a:rPr lang="fr-FR" cap="none" dirty="0"/>
                  <a:t>  : </a:t>
                </a:r>
              </a:p>
              <a:p>
                <a:pPr marL="0" indent="0">
                  <a:buNone/>
                </a:pPr>
                <a:r>
                  <a:rPr lang="fr-FR" cap="none" dirty="0"/>
                  <a:t>  a est un nombre entier </a:t>
                </a:r>
              </a:p>
              <a:p>
                <a:pPr marL="0" indent="0">
                  <a:buNone/>
                </a:pPr>
                <a:r>
                  <a:rPr lang="fr-FR" cap="none" dirty="0"/>
                  <a:t>  B est un nombre entier</a:t>
                </a:r>
              </a:p>
              <a:p>
                <a:pPr marL="0" indent="0">
                  <a:buNone/>
                </a:pPr>
                <a:r>
                  <a:rPr lang="fr-FR" cap="none" dirty="0"/>
                  <a:t>Et a/b est le nombre qui multiplié par  b donne </a:t>
                </a:r>
                <a:r>
                  <a:rPr lang="fr-FR" i="1" cap="none" dirty="0"/>
                  <a:t>a</a:t>
                </a:r>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xfrm>
                <a:off x="379384" y="1381440"/>
                <a:ext cx="5095141" cy="3424107"/>
              </a:xfrm>
              <a:blipFill rotWithShape="0">
                <a:blip r:embed="rId3"/>
                <a:stretch>
                  <a:fillRect l="-1196" r="-718"/>
                </a:stretch>
              </a:blipFill>
            </p:spPr>
            <p:txBody>
              <a:bodyPr/>
              <a:lstStyle/>
              <a:p>
                <a:r>
                  <a:rPr lang="fr-FR">
                    <a:noFill/>
                  </a:rPr>
                  <a:t> </a:t>
                </a:r>
              </a:p>
            </p:txBody>
          </p:sp>
        </mc:Fallback>
      </mc:AlternateContent>
      <p:sp>
        <p:nvSpPr>
          <p:cNvPr id="4" name="Espace réservé du contenu 2"/>
          <p:cNvSpPr txBox="1">
            <a:spLocks/>
          </p:cNvSpPr>
          <p:nvPr/>
        </p:nvSpPr>
        <p:spPr>
          <a:xfrm>
            <a:off x="6483926" y="1381440"/>
            <a:ext cx="4864925" cy="526874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Clr>
                <a:prstClr val="black"/>
              </a:buClr>
            </a:pPr>
            <a:r>
              <a:rPr lang="fr-FR">
                <a:solidFill>
                  <a:srgbClr val="FF0000"/>
                </a:solidFill>
              </a:rPr>
              <a:t>Un nombre décimal est un nombre qui peut s’écrire sous la forme d’une fraction décimale. </a:t>
            </a:r>
          </a:p>
          <a:p>
            <a:pPr>
              <a:buClr>
                <a:prstClr val="black"/>
              </a:buClr>
            </a:pPr>
            <a:endParaRPr lang="fr-FR">
              <a:solidFill>
                <a:prstClr val="black"/>
              </a:solidFill>
            </a:endParaRPr>
          </a:p>
          <a:p>
            <a:pPr marL="0" indent="0">
              <a:buClr>
                <a:prstClr val="black"/>
              </a:buClr>
              <a:buFont typeface="Arial" panose="020B0604020202020204" pitchFamily="34" charset="0"/>
              <a:buNone/>
            </a:pPr>
            <a:r>
              <a:rPr lang="fr-FR" cap="none">
                <a:solidFill>
                  <a:prstClr val="black"/>
                </a:solidFill>
              </a:rPr>
              <a:t>Le nombre décimal qui se dit « Trois-cent-dix-huit centièmes » est aussi « trois unités un dixième et huit centièmes »</a:t>
            </a:r>
          </a:p>
          <a:p>
            <a:pPr marL="0" indent="0">
              <a:buClr>
                <a:prstClr val="black"/>
              </a:buClr>
              <a:buFont typeface="Arial" panose="020B0604020202020204" pitchFamily="34" charset="0"/>
              <a:buNone/>
            </a:pPr>
            <a:r>
              <a:rPr lang="fr-FR" cap="none">
                <a:solidFill>
                  <a:prstClr val="black"/>
                </a:solidFill>
              </a:rPr>
              <a:t>Puis s’écrit en respectant le principe de la numération décimale de position : 3,18  </a:t>
            </a:r>
          </a:p>
          <a:p>
            <a:pPr marL="0" indent="0">
              <a:buClr>
                <a:prstClr val="black"/>
              </a:buClr>
              <a:buFont typeface="Arial" panose="020B0604020202020204" pitchFamily="34" charset="0"/>
              <a:buNone/>
            </a:pPr>
            <a:r>
              <a:rPr lang="fr-FR" cap="none">
                <a:solidFill>
                  <a:prstClr val="black"/>
                </a:solidFill>
              </a:rPr>
              <a:t>se dit 3 unités 1 dixième et 8 centièmes ou 318 centièmes</a:t>
            </a:r>
          </a:p>
          <a:p>
            <a:pPr marL="0" indent="0">
              <a:buClr>
                <a:prstClr val="black"/>
              </a:buClr>
              <a:buFont typeface="Arial" panose="020B0604020202020204" pitchFamily="34" charset="0"/>
              <a:buNone/>
            </a:pPr>
            <a:endParaRPr lang="fr-FR" cap="none" dirty="0">
              <a:solidFill>
                <a:prstClr val="black"/>
              </a:solidFill>
            </a:endParaRPr>
          </a:p>
        </p:txBody>
      </p:sp>
      <p:sp>
        <p:nvSpPr>
          <p:cNvPr id="5" name="Espace réservé du pied de page 4"/>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5</a:t>
            </a:fld>
            <a:endParaRPr lang="fr-FR">
              <a:solidFill>
                <a:prstClr val="black"/>
              </a:solidFill>
            </a:endParaRPr>
          </a:p>
        </p:txBody>
      </p:sp>
    </p:spTree>
    <p:extLst>
      <p:ext uri="{BB962C8B-B14F-4D97-AF65-F5344CB8AC3E}">
        <p14:creationId xmlns:p14="http://schemas.microsoft.com/office/powerpoint/2010/main" val="839693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164418"/>
            <a:ext cx="10364451" cy="558914"/>
          </a:xfrm>
        </p:spPr>
        <p:txBody>
          <a:bodyPr>
            <a:normAutofit fontScale="90000"/>
          </a:bodyPr>
          <a:lstStyle/>
          <a:p>
            <a:r>
              <a:rPr lang="fr-FR" dirty="0"/>
              <a:t>STRATEGIES D’ENSEIGNEMENT</a:t>
            </a:r>
          </a:p>
        </p:txBody>
      </p:sp>
      <p:sp>
        <p:nvSpPr>
          <p:cNvPr id="3" name="Espace réservé du contenu 2"/>
          <p:cNvSpPr>
            <a:spLocks noGrp="1"/>
          </p:cNvSpPr>
          <p:nvPr>
            <p:ph sz="quarter" idx="13"/>
          </p:nvPr>
        </p:nvSpPr>
        <p:spPr>
          <a:xfrm>
            <a:off x="913774" y="1335354"/>
            <a:ext cx="10363826" cy="3424107"/>
          </a:xfrm>
        </p:spPr>
        <p:txBody>
          <a:bodyPr/>
          <a:lstStyle/>
          <a:p>
            <a:r>
              <a:rPr lang="fr-FR" b="1" dirty="0"/>
              <a:t>Situation 2 : </a:t>
            </a:r>
            <a:r>
              <a:rPr lang="fr-FR" cap="none" dirty="0"/>
              <a:t>À quoi sert la virgule ? il est essentiel de partir de ce les élèves pensent savoir (formulations orales)</a:t>
            </a:r>
          </a:p>
          <a:p>
            <a:r>
              <a:rPr lang="fr-FR" b="1" dirty="0"/>
              <a:t> Situation 3 : </a:t>
            </a:r>
            <a:r>
              <a:rPr lang="fr-FR" cap="none" dirty="0"/>
              <a:t>Reprise de la construction des nombres en y intégrant des écritures à virgule </a:t>
            </a:r>
          </a:p>
        </p:txBody>
      </p:sp>
      <p:pic>
        <p:nvPicPr>
          <p:cNvPr id="4" name="Image 3"/>
          <p:cNvPicPr>
            <a:picLocks noChangeAspect="1"/>
          </p:cNvPicPr>
          <p:nvPr/>
        </p:nvPicPr>
        <p:blipFill>
          <a:blip r:embed="rId2"/>
          <a:stretch>
            <a:fillRect/>
          </a:stretch>
        </p:blipFill>
        <p:spPr>
          <a:xfrm>
            <a:off x="242746" y="3047407"/>
            <a:ext cx="2748949" cy="2807397"/>
          </a:xfrm>
          <a:prstGeom prst="rect">
            <a:avLst/>
          </a:prstGeom>
        </p:spPr>
      </p:pic>
      <p:pic>
        <p:nvPicPr>
          <p:cNvPr id="5" name="Image 4"/>
          <p:cNvPicPr>
            <a:picLocks noChangeAspect="1"/>
          </p:cNvPicPr>
          <p:nvPr/>
        </p:nvPicPr>
        <p:blipFill>
          <a:blip r:embed="rId3"/>
          <a:stretch>
            <a:fillRect/>
          </a:stretch>
        </p:blipFill>
        <p:spPr>
          <a:xfrm>
            <a:off x="3343863" y="3073270"/>
            <a:ext cx="3640602" cy="2556013"/>
          </a:xfrm>
          <a:prstGeom prst="rect">
            <a:avLst/>
          </a:prstGeom>
        </p:spPr>
      </p:pic>
      <p:pic>
        <p:nvPicPr>
          <p:cNvPr id="6" name="Image 5"/>
          <p:cNvPicPr>
            <a:picLocks noChangeAspect="1"/>
          </p:cNvPicPr>
          <p:nvPr/>
        </p:nvPicPr>
        <p:blipFill>
          <a:blip r:embed="rId4"/>
          <a:stretch>
            <a:fillRect/>
          </a:stretch>
        </p:blipFill>
        <p:spPr>
          <a:xfrm>
            <a:off x="7553994" y="2970863"/>
            <a:ext cx="3723606" cy="2738106"/>
          </a:xfrm>
          <a:prstGeom prst="rect">
            <a:avLst/>
          </a:prstGeom>
        </p:spPr>
      </p:pic>
      <p:sp>
        <p:nvSpPr>
          <p:cNvPr id="7" name="Espace réservé du pied de page 6"/>
          <p:cNvSpPr>
            <a:spLocks noGrp="1"/>
          </p:cNvSpPr>
          <p:nvPr>
            <p:ph type="ftr" sz="quarter" idx="11"/>
          </p:nvPr>
        </p:nvSpPr>
        <p:spPr>
          <a:xfrm>
            <a:off x="3827638" y="6499106"/>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50</a:t>
            </a:fld>
            <a:endParaRPr lang="fr-FR">
              <a:solidFill>
                <a:prstClr val="black"/>
              </a:solidFill>
            </a:endParaRPr>
          </a:p>
        </p:txBody>
      </p:sp>
    </p:spTree>
    <p:extLst>
      <p:ext uri="{BB962C8B-B14F-4D97-AF65-F5344CB8AC3E}">
        <p14:creationId xmlns:p14="http://schemas.microsoft.com/office/powerpoint/2010/main" val="3670636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636685"/>
          </a:xfrm>
        </p:spPr>
        <p:txBody>
          <a:bodyPr/>
          <a:lstStyle/>
          <a:p>
            <a:endParaRPr lang="fr-FR" dirty="0"/>
          </a:p>
        </p:txBody>
      </p:sp>
      <p:sp>
        <p:nvSpPr>
          <p:cNvPr id="3" name="Espace réservé du contenu 2"/>
          <p:cNvSpPr>
            <a:spLocks noGrp="1"/>
          </p:cNvSpPr>
          <p:nvPr>
            <p:ph sz="quarter" idx="13"/>
          </p:nvPr>
        </p:nvSpPr>
        <p:spPr>
          <a:xfrm>
            <a:off x="166255" y="1603170"/>
            <a:ext cx="11111345" cy="4188030"/>
          </a:xfrm>
        </p:spPr>
        <p:txBody>
          <a:bodyPr/>
          <a:lstStyle/>
          <a:p>
            <a:r>
              <a:rPr lang="fr-FR" dirty="0"/>
              <a:t>Situation 4   </a:t>
            </a:r>
            <a:r>
              <a:rPr lang="fr-FR" cap="none" dirty="0"/>
              <a:t>Questions flash </a:t>
            </a:r>
            <a:endParaRPr lang="fr-FR" dirty="0"/>
          </a:p>
        </p:txBody>
      </p:sp>
      <p:pic>
        <p:nvPicPr>
          <p:cNvPr id="4" name="Image 3"/>
          <p:cNvPicPr>
            <a:picLocks noChangeAspect="1"/>
          </p:cNvPicPr>
          <p:nvPr/>
        </p:nvPicPr>
        <p:blipFill>
          <a:blip r:embed="rId2"/>
          <a:stretch>
            <a:fillRect/>
          </a:stretch>
        </p:blipFill>
        <p:spPr>
          <a:xfrm>
            <a:off x="166255" y="2349014"/>
            <a:ext cx="5629836" cy="3377701"/>
          </a:xfrm>
          <a:prstGeom prst="rect">
            <a:avLst/>
          </a:prstGeom>
        </p:spPr>
      </p:pic>
      <p:sp>
        <p:nvSpPr>
          <p:cNvPr id="5" name="Rectangle 4"/>
          <p:cNvSpPr/>
          <p:nvPr/>
        </p:nvSpPr>
        <p:spPr>
          <a:xfrm>
            <a:off x="5909953" y="1840676"/>
            <a:ext cx="6096000" cy="1200329"/>
          </a:xfrm>
          <a:prstGeom prst="rect">
            <a:avLst/>
          </a:prstGeom>
        </p:spPr>
        <p:txBody>
          <a:bodyPr>
            <a:spAutoFit/>
          </a:bodyPr>
          <a:lstStyle/>
          <a:p>
            <a:r>
              <a:rPr lang="fr-FR" dirty="0">
                <a:solidFill>
                  <a:srgbClr val="000000"/>
                </a:solidFill>
                <a:latin typeface="DINPro-Regular"/>
              </a:rPr>
              <a:t>L’enseignant propose un nombre (ici 12,8). </a:t>
            </a:r>
          </a:p>
          <a:p>
            <a:r>
              <a:rPr lang="fr-FR" dirty="0">
                <a:solidFill>
                  <a:srgbClr val="000000"/>
                </a:solidFill>
                <a:latin typeface="DINPro-Regular"/>
              </a:rPr>
              <a:t>Les élèves proposent (individuellement sur leur cahier, puis en groupe sur une affiche) le plus de représentations possibles de ce nombre. 	</a:t>
            </a:r>
          </a:p>
        </p:txBody>
      </p:sp>
      <p:sp>
        <p:nvSpPr>
          <p:cNvPr id="6" name="Espace réservé du pied de page 5"/>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51</a:t>
            </a:fld>
            <a:endParaRPr lang="fr-FR">
              <a:solidFill>
                <a:prstClr val="black"/>
              </a:solidFill>
            </a:endParaRPr>
          </a:p>
        </p:txBody>
      </p:sp>
    </p:spTree>
    <p:extLst>
      <p:ext uri="{BB962C8B-B14F-4D97-AF65-F5344CB8AC3E}">
        <p14:creationId xmlns:p14="http://schemas.microsoft.com/office/powerpoint/2010/main" val="17940442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865899"/>
          </a:xfrm>
        </p:spPr>
        <p:txBody>
          <a:bodyPr/>
          <a:lstStyle/>
          <a:p>
            <a:r>
              <a:rPr lang="fr-FR" dirty="0"/>
              <a:t>STRATEGIES D’ENSEIGNEMENT</a:t>
            </a:r>
          </a:p>
        </p:txBody>
      </p:sp>
      <p:sp>
        <p:nvSpPr>
          <p:cNvPr id="3" name="Espace réservé du contenu 2"/>
          <p:cNvSpPr>
            <a:spLocks noGrp="1"/>
          </p:cNvSpPr>
          <p:nvPr>
            <p:ph sz="quarter" idx="13"/>
          </p:nvPr>
        </p:nvSpPr>
        <p:spPr/>
        <p:txBody>
          <a:bodyPr/>
          <a:lstStyle/>
          <a:p>
            <a:r>
              <a:rPr lang="fr-FR" cap="none" dirty="0"/>
              <a:t>Situation 5 de passage d’une écriture à une  AUTRE</a:t>
            </a:r>
          </a:p>
          <a:p>
            <a:endParaRPr lang="fr-FR" dirty="0"/>
          </a:p>
        </p:txBody>
      </p:sp>
      <p:pic>
        <p:nvPicPr>
          <p:cNvPr id="4" name="Image 3"/>
          <p:cNvPicPr>
            <a:picLocks noChangeAspect="1"/>
          </p:cNvPicPr>
          <p:nvPr/>
        </p:nvPicPr>
        <p:blipFill>
          <a:blip r:embed="rId2"/>
          <a:stretch>
            <a:fillRect/>
          </a:stretch>
        </p:blipFill>
        <p:spPr>
          <a:xfrm>
            <a:off x="338790" y="3125263"/>
            <a:ext cx="3098812" cy="1907764"/>
          </a:xfrm>
          <a:prstGeom prst="rect">
            <a:avLst/>
          </a:prstGeom>
        </p:spPr>
      </p:pic>
      <p:pic>
        <p:nvPicPr>
          <p:cNvPr id="5" name="Image 4"/>
          <p:cNvPicPr>
            <a:picLocks noChangeAspect="1"/>
          </p:cNvPicPr>
          <p:nvPr/>
        </p:nvPicPr>
        <p:blipFill>
          <a:blip r:embed="rId3"/>
          <a:stretch>
            <a:fillRect/>
          </a:stretch>
        </p:blipFill>
        <p:spPr>
          <a:xfrm>
            <a:off x="5145626" y="3125263"/>
            <a:ext cx="4423950" cy="2474825"/>
          </a:xfrm>
          <a:prstGeom prst="rect">
            <a:avLst/>
          </a:prstGeom>
        </p:spPr>
      </p:pic>
      <p:sp>
        <p:nvSpPr>
          <p:cNvPr id="6" name="Espace réservé du pied de page 5"/>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52</a:t>
            </a:fld>
            <a:endParaRPr lang="fr-FR">
              <a:solidFill>
                <a:prstClr val="black"/>
              </a:solidFill>
            </a:endParaRPr>
          </a:p>
        </p:txBody>
      </p:sp>
    </p:spTree>
    <p:extLst>
      <p:ext uri="{BB962C8B-B14F-4D97-AF65-F5344CB8AC3E}">
        <p14:creationId xmlns:p14="http://schemas.microsoft.com/office/powerpoint/2010/main" val="1335072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3151" y="104951"/>
            <a:ext cx="10364451" cy="699644"/>
          </a:xfrm>
        </p:spPr>
        <p:txBody>
          <a:bodyPr/>
          <a:lstStyle/>
          <a:p>
            <a:r>
              <a:rPr lang="fr-FR" dirty="0"/>
              <a:t>STRATEGIES D’ENSEIGNEMENT</a:t>
            </a:r>
          </a:p>
        </p:txBody>
      </p:sp>
      <p:sp>
        <p:nvSpPr>
          <p:cNvPr id="3" name="Espace réservé du contenu 2"/>
          <p:cNvSpPr>
            <a:spLocks noGrp="1"/>
          </p:cNvSpPr>
          <p:nvPr>
            <p:ph sz="quarter" idx="13"/>
          </p:nvPr>
        </p:nvSpPr>
        <p:spPr>
          <a:xfrm>
            <a:off x="87682" y="804596"/>
            <a:ext cx="6237962" cy="2953212"/>
          </a:xfrm>
        </p:spPr>
        <p:txBody>
          <a:bodyPr>
            <a:normAutofit fontScale="70000" lnSpcReduction="20000"/>
          </a:bodyPr>
          <a:lstStyle/>
          <a:p>
            <a:r>
              <a:rPr lang="fr-FR" dirty="0"/>
              <a:t>Situation 6 : on complexifie (résolution de problème)</a:t>
            </a:r>
          </a:p>
          <a:p>
            <a:pPr marL="0" indent="0">
              <a:buNone/>
            </a:pPr>
            <a:r>
              <a:rPr lang="fr-FR" cap="none" dirty="0"/>
              <a:t>Leïla veut préparer un cocktail composé de jus d’orange, de jus d’ananas et de sirop de citron. Pour cela, elle utilise la recette suivante : </a:t>
            </a:r>
          </a:p>
          <a:p>
            <a:pPr marL="0" indent="0">
              <a:buNone/>
            </a:pPr>
            <a:r>
              <a:rPr lang="fr-FR" b="1" cap="none" dirty="0"/>
              <a:t>cocktail de jus de fruit</a:t>
            </a:r>
          </a:p>
          <a:p>
            <a:pPr marL="0" indent="0">
              <a:buNone/>
            </a:pPr>
            <a:r>
              <a:rPr lang="fr-FR" b="1" cap="none" dirty="0"/>
              <a:t> </a:t>
            </a:r>
            <a:r>
              <a:rPr lang="fr-FR" cap="none" dirty="0"/>
              <a:t>• 0,5 l de jus d’orange</a:t>
            </a:r>
          </a:p>
          <a:p>
            <a:pPr marL="0" indent="0">
              <a:buNone/>
            </a:pPr>
            <a:r>
              <a:rPr lang="fr-FR" cap="none" dirty="0"/>
              <a:t> • ¼ de litre de jus d’ananas </a:t>
            </a:r>
          </a:p>
          <a:p>
            <a:pPr marL="0" indent="0">
              <a:buNone/>
            </a:pPr>
            <a:r>
              <a:rPr lang="fr-FR" cap="none" dirty="0"/>
              <a:t>• 1/10 de litre de sirop de citron </a:t>
            </a:r>
          </a:p>
          <a:p>
            <a:pPr marL="0" indent="0">
              <a:buNone/>
            </a:pPr>
            <a:r>
              <a:rPr lang="fr-FR" cap="none" dirty="0"/>
              <a:t>Après avoir effectué le mélange, Leïla se demande si elle obtient un litre de cocktail. Propose une méthode pour répondre à cette question.</a:t>
            </a:r>
          </a:p>
        </p:txBody>
      </p:sp>
      <p:pic>
        <p:nvPicPr>
          <p:cNvPr id="4" name="Espace réservé du contenu 3"/>
          <p:cNvPicPr>
            <a:picLocks noChangeAspect="1"/>
          </p:cNvPicPr>
          <p:nvPr/>
        </p:nvPicPr>
        <p:blipFill>
          <a:blip r:embed="rId2"/>
          <a:stretch>
            <a:fillRect/>
          </a:stretch>
        </p:blipFill>
        <p:spPr>
          <a:xfrm>
            <a:off x="6187859" y="898102"/>
            <a:ext cx="5986270" cy="3047598"/>
          </a:xfrm>
          <a:prstGeom prst="rect">
            <a:avLst/>
          </a:prstGeom>
        </p:spPr>
      </p:pic>
      <p:pic>
        <p:nvPicPr>
          <p:cNvPr id="5" name="Image 4"/>
          <p:cNvPicPr>
            <a:picLocks noChangeAspect="1"/>
          </p:cNvPicPr>
          <p:nvPr/>
        </p:nvPicPr>
        <p:blipFill>
          <a:blip r:embed="rId3"/>
          <a:stretch>
            <a:fillRect/>
          </a:stretch>
        </p:blipFill>
        <p:spPr>
          <a:xfrm>
            <a:off x="6019680" y="4177849"/>
            <a:ext cx="6154449" cy="2549858"/>
          </a:xfrm>
          <a:prstGeom prst="rect">
            <a:avLst/>
          </a:prstGeom>
        </p:spPr>
      </p:pic>
      <p:pic>
        <p:nvPicPr>
          <p:cNvPr id="6" name="Image 5"/>
          <p:cNvPicPr>
            <a:picLocks noChangeAspect="1"/>
          </p:cNvPicPr>
          <p:nvPr/>
        </p:nvPicPr>
        <p:blipFill>
          <a:blip r:embed="rId4"/>
          <a:stretch>
            <a:fillRect/>
          </a:stretch>
        </p:blipFill>
        <p:spPr>
          <a:xfrm>
            <a:off x="241579" y="4322338"/>
            <a:ext cx="5294926" cy="1231067"/>
          </a:xfrm>
          <a:prstGeom prst="rect">
            <a:avLst/>
          </a:prstGeom>
        </p:spPr>
      </p:pic>
      <p:sp>
        <p:nvSpPr>
          <p:cNvPr id="7" name="Espace réservé du pied de page 6"/>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53</a:t>
            </a:fld>
            <a:endParaRPr lang="fr-FR">
              <a:solidFill>
                <a:prstClr val="black"/>
              </a:solidFill>
            </a:endParaRPr>
          </a:p>
        </p:txBody>
      </p:sp>
    </p:spTree>
    <p:extLst>
      <p:ext uri="{BB962C8B-B14F-4D97-AF65-F5344CB8AC3E}">
        <p14:creationId xmlns:p14="http://schemas.microsoft.com/office/powerpoint/2010/main" val="3457106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146684"/>
            <a:ext cx="10364451" cy="546404"/>
          </a:xfrm>
        </p:spPr>
        <p:txBody>
          <a:bodyPr>
            <a:normAutofit fontScale="90000"/>
          </a:bodyPr>
          <a:lstStyle/>
          <a:p>
            <a:r>
              <a:rPr lang="fr-FR" dirty="0"/>
              <a:t>STRATEGIES D’ENSEIGNEMENT</a:t>
            </a:r>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a:xfrm>
                <a:off x="0" y="1139868"/>
                <a:ext cx="4033381" cy="4797469"/>
              </a:xfrm>
            </p:spPr>
            <p:txBody>
              <a:bodyPr>
                <a:normAutofit/>
              </a:bodyPr>
              <a:lstStyle/>
              <a:p>
                <a:r>
                  <a:rPr lang="fr-FR" dirty="0"/>
                  <a:t>SITUATION 7  réinvestissement en grandeurs et mesures</a:t>
                </a:r>
              </a:p>
              <a:p>
                <a:pPr marL="0" indent="0">
                  <a:buNone/>
                </a:pPr>
                <a:r>
                  <a:rPr lang="fr-FR" cap="none" dirty="0"/>
                  <a:t>Que signifie le 4 dans 8,4 cm² ? </a:t>
                </a:r>
              </a:p>
              <a:p>
                <a:pPr marL="0" indent="0">
                  <a:buNone/>
                </a:pPr>
                <a:r>
                  <a:rPr lang="fr-FR" cap="none" dirty="0"/>
                  <a:t> 4, dans 8,4, c’est </a:t>
                </a:r>
                <a14:m>
                  <m:oMath xmlns:m="http://schemas.openxmlformats.org/officeDocument/2006/math">
                    <m:f>
                      <m:fPr>
                        <m:ctrlPr>
                          <a:rPr lang="fr-FR" i="1" cap="none" smtClean="0">
                            <a:latin typeface="Cambria Math" panose="02040503050406030204" pitchFamily="18" charset="0"/>
                          </a:rPr>
                        </m:ctrlPr>
                      </m:fPr>
                      <m:num>
                        <m:r>
                          <a:rPr lang="fr-FR" b="0" i="1" cap="none" smtClean="0">
                            <a:latin typeface="Cambria Math" panose="02040503050406030204" pitchFamily="18" charset="0"/>
                          </a:rPr>
                          <m:t>4</m:t>
                        </m:r>
                      </m:num>
                      <m:den>
                        <m:r>
                          <a:rPr lang="fr-FR" b="0" i="1" cap="none" smtClean="0">
                            <a:latin typeface="Cambria Math" panose="02040503050406030204" pitchFamily="18" charset="0"/>
                          </a:rPr>
                          <m:t>10</m:t>
                        </m:r>
                      </m:den>
                    </m:f>
                  </m:oMath>
                </a14:m>
                <a:r>
                  <a:rPr lang="fr-FR" cap="none" dirty="0"/>
                  <a:t> de l’unité. </a:t>
                </a:r>
              </a:p>
              <a:p>
                <a:pPr marL="0" indent="0">
                  <a:buNone/>
                </a:pPr>
                <a:r>
                  <a:rPr lang="fr-FR" cap="none" dirty="0"/>
                  <a:t>Or, l’unité est le cm². </a:t>
                </a:r>
              </a:p>
              <a:p>
                <a:pPr marL="0" indent="0">
                  <a:buNone/>
                </a:pPr>
                <a:r>
                  <a:rPr lang="fr-FR" cap="none" dirty="0"/>
                  <a:t>Il s’agit donc de prendre les </a:t>
                </a:r>
                <a14:m>
                  <m:oMath xmlns:m="http://schemas.openxmlformats.org/officeDocument/2006/math">
                    <m:f>
                      <m:fPr>
                        <m:ctrlPr>
                          <a:rPr lang="fr-FR" i="1" cap="none" smtClean="0">
                            <a:latin typeface="Cambria Math" panose="02040503050406030204" pitchFamily="18" charset="0"/>
                          </a:rPr>
                        </m:ctrlPr>
                      </m:fPr>
                      <m:num>
                        <m:r>
                          <a:rPr lang="fr-FR" b="0" i="1" cap="none" smtClean="0">
                            <a:latin typeface="Cambria Math" panose="02040503050406030204" pitchFamily="18" charset="0"/>
                          </a:rPr>
                          <m:t>4</m:t>
                        </m:r>
                      </m:num>
                      <m:den>
                        <m:r>
                          <a:rPr lang="fr-FR" b="0" i="1" cap="none" smtClean="0">
                            <a:latin typeface="Cambria Math" panose="02040503050406030204" pitchFamily="18" charset="0"/>
                          </a:rPr>
                          <m:t>10</m:t>
                        </m:r>
                      </m:den>
                    </m:f>
                    <m:r>
                      <a:rPr lang="fr-FR" b="0" i="0" cap="none" smtClean="0">
                        <a:latin typeface="Cambria Math" panose="02040503050406030204" pitchFamily="18" charset="0"/>
                      </a:rPr>
                      <m:t> </m:t>
                    </m:r>
                  </m:oMath>
                </a14:m>
                <a:r>
                  <a:rPr lang="fr-FR" cap="none" dirty="0"/>
                  <a:t>d’un cm², donc de partager un cm² en 10 parts égales et prendre 4 de ces parts. </a:t>
                </a:r>
              </a:p>
              <a:p>
                <a:pPr marL="0" indent="0">
                  <a:buNone/>
                </a:pPr>
                <a:r>
                  <a:rPr lang="fr-FR" cap="none" dirty="0"/>
                  <a:t>Pour résoudre plusieurs possibilités : </a:t>
                </a:r>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xfrm>
                <a:off x="0" y="1139868"/>
                <a:ext cx="4033381" cy="4797469"/>
              </a:xfrm>
              <a:blipFill rotWithShape="0">
                <a:blip r:embed="rId2"/>
                <a:stretch>
                  <a:fillRect l="-1511"/>
                </a:stretch>
              </a:blipFill>
            </p:spPr>
            <p:txBody>
              <a:bodyPr/>
              <a:lstStyle/>
              <a:p>
                <a:r>
                  <a:rPr lang="fr-FR">
                    <a:noFill/>
                  </a:rPr>
                  <a:t> </a:t>
                </a:r>
              </a:p>
            </p:txBody>
          </p:sp>
        </mc:Fallback>
      </mc:AlternateContent>
      <p:pic>
        <p:nvPicPr>
          <p:cNvPr id="4" name="Image 3"/>
          <p:cNvPicPr>
            <a:picLocks noChangeAspect="1"/>
          </p:cNvPicPr>
          <p:nvPr/>
        </p:nvPicPr>
        <p:blipFill>
          <a:blip r:embed="rId3"/>
          <a:stretch>
            <a:fillRect/>
          </a:stretch>
        </p:blipFill>
        <p:spPr>
          <a:xfrm>
            <a:off x="4389529" y="914547"/>
            <a:ext cx="4220550" cy="723410"/>
          </a:xfrm>
          <a:prstGeom prst="rect">
            <a:avLst/>
          </a:prstGeom>
        </p:spPr>
      </p:pic>
      <p:pic>
        <p:nvPicPr>
          <p:cNvPr id="5" name="Image 4"/>
          <p:cNvPicPr>
            <a:picLocks noChangeAspect="1"/>
          </p:cNvPicPr>
          <p:nvPr/>
        </p:nvPicPr>
        <p:blipFill>
          <a:blip r:embed="rId4"/>
          <a:stretch>
            <a:fillRect/>
          </a:stretch>
        </p:blipFill>
        <p:spPr>
          <a:xfrm>
            <a:off x="4389529" y="1869075"/>
            <a:ext cx="1830600" cy="1522969"/>
          </a:xfrm>
          <a:prstGeom prst="rect">
            <a:avLst/>
          </a:prstGeom>
        </p:spPr>
      </p:pic>
      <p:pic>
        <p:nvPicPr>
          <p:cNvPr id="6" name="Image 5"/>
          <p:cNvPicPr>
            <a:picLocks noChangeAspect="1"/>
          </p:cNvPicPr>
          <p:nvPr/>
        </p:nvPicPr>
        <p:blipFill>
          <a:blip r:embed="rId5"/>
          <a:stretch>
            <a:fillRect/>
          </a:stretch>
        </p:blipFill>
        <p:spPr>
          <a:xfrm>
            <a:off x="4389529" y="3654005"/>
            <a:ext cx="4881600" cy="596496"/>
          </a:xfrm>
          <a:prstGeom prst="rect">
            <a:avLst/>
          </a:prstGeom>
        </p:spPr>
      </p:pic>
      <p:pic>
        <p:nvPicPr>
          <p:cNvPr id="7" name="Image 6"/>
          <p:cNvPicPr>
            <a:picLocks noChangeAspect="1"/>
          </p:cNvPicPr>
          <p:nvPr/>
        </p:nvPicPr>
        <p:blipFill>
          <a:blip r:embed="rId6"/>
          <a:stretch>
            <a:fillRect/>
          </a:stretch>
        </p:blipFill>
        <p:spPr>
          <a:xfrm>
            <a:off x="4389529" y="4354666"/>
            <a:ext cx="1830600" cy="1535660"/>
          </a:xfrm>
          <a:prstGeom prst="rect">
            <a:avLst/>
          </a:prstGeom>
        </p:spPr>
      </p:pic>
      <p:sp>
        <p:nvSpPr>
          <p:cNvPr id="8" name="Espace réservé du pied de page 7"/>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9" name="Espace réservé du numéro de diapositive 8"/>
          <p:cNvSpPr>
            <a:spLocks noGrp="1"/>
          </p:cNvSpPr>
          <p:nvPr>
            <p:ph type="sldNum" sz="quarter" idx="12"/>
          </p:nvPr>
        </p:nvSpPr>
        <p:spPr/>
        <p:txBody>
          <a:bodyPr/>
          <a:lstStyle/>
          <a:p>
            <a:fld id="{41E2637F-F9EE-4AB0-8AC7-6F1F0F506099}" type="slidenum">
              <a:rPr lang="fr-FR" smtClean="0">
                <a:solidFill>
                  <a:prstClr val="black"/>
                </a:solidFill>
              </a:rPr>
              <a:pPr/>
              <a:t>54</a:t>
            </a:fld>
            <a:endParaRPr lang="fr-FR">
              <a:solidFill>
                <a:prstClr val="black"/>
              </a:solidFill>
            </a:endParaRPr>
          </a:p>
        </p:txBody>
      </p:sp>
    </p:spTree>
    <p:extLst>
      <p:ext uri="{BB962C8B-B14F-4D97-AF65-F5344CB8AC3E}">
        <p14:creationId xmlns:p14="http://schemas.microsoft.com/office/powerpoint/2010/main" val="2653195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230211"/>
            <a:ext cx="10364451" cy="854023"/>
          </a:xfrm>
        </p:spPr>
        <p:txBody>
          <a:bodyPr/>
          <a:lstStyle/>
          <a:p>
            <a:r>
              <a:rPr lang="fr-FR" dirty="0"/>
              <a:t>STRATEGIES D’ENSEIGNEMENT</a:t>
            </a:r>
          </a:p>
        </p:txBody>
      </p:sp>
      <p:pic>
        <p:nvPicPr>
          <p:cNvPr id="4" name="Espace réservé du contenu 3"/>
          <p:cNvPicPr>
            <a:picLocks noGrp="1" noChangeAspect="1"/>
          </p:cNvPicPr>
          <p:nvPr>
            <p:ph sz="quarter" idx="13"/>
          </p:nvPr>
        </p:nvPicPr>
        <p:blipFill>
          <a:blip r:embed="rId2"/>
          <a:stretch>
            <a:fillRect/>
          </a:stretch>
        </p:blipFill>
        <p:spPr>
          <a:xfrm>
            <a:off x="185051" y="1615859"/>
            <a:ext cx="3608062" cy="1753642"/>
          </a:xfrm>
          <a:prstGeom prst="rect">
            <a:avLst/>
          </a:prstGeom>
        </p:spPr>
      </p:pic>
      <p:sp>
        <p:nvSpPr>
          <p:cNvPr id="5" name="Rectangle 4"/>
          <p:cNvSpPr/>
          <p:nvPr/>
        </p:nvSpPr>
        <p:spPr>
          <a:xfrm>
            <a:off x="5585252" y="1516517"/>
            <a:ext cx="6096000" cy="3139321"/>
          </a:xfrm>
          <a:prstGeom prst="rect">
            <a:avLst/>
          </a:prstGeom>
        </p:spPr>
        <p:txBody>
          <a:bodyPr>
            <a:spAutoFit/>
          </a:bodyPr>
          <a:lstStyle/>
          <a:p>
            <a:r>
              <a:rPr lang="fr-FR" dirty="0">
                <a:solidFill>
                  <a:srgbClr val="000000"/>
                </a:solidFill>
                <a:latin typeface="DINPro-Regular"/>
              </a:rPr>
              <a:t>Les erreurs gagnent à être exploitées. </a:t>
            </a:r>
          </a:p>
          <a:p>
            <a:r>
              <a:rPr lang="fr-FR" dirty="0">
                <a:solidFill>
                  <a:srgbClr val="000000"/>
                </a:solidFill>
                <a:latin typeface="DINPro-Regular"/>
              </a:rPr>
              <a:t>Confusion entre 8,4 et   8 +</a:t>
            </a:r>
          </a:p>
          <a:p>
            <a:endParaRPr lang="fr-FR" dirty="0">
              <a:solidFill>
                <a:srgbClr val="000000"/>
              </a:solidFill>
              <a:latin typeface="DINPro-Regular"/>
            </a:endParaRPr>
          </a:p>
          <a:p>
            <a:endParaRPr lang="fr-FR" dirty="0">
              <a:solidFill>
                <a:srgbClr val="000000"/>
              </a:solidFill>
              <a:latin typeface="DINPro-Regular"/>
            </a:endParaRPr>
          </a:p>
          <a:p>
            <a:endParaRPr lang="fr-FR" dirty="0">
              <a:solidFill>
                <a:srgbClr val="000000"/>
              </a:solidFill>
              <a:latin typeface="DINPro-Regular"/>
            </a:endParaRPr>
          </a:p>
          <a:p>
            <a:r>
              <a:rPr lang="fr-FR" dirty="0">
                <a:solidFill>
                  <a:srgbClr val="000000"/>
                </a:solidFill>
                <a:latin typeface="DINPro-Regular"/>
              </a:rPr>
              <a:t> </a:t>
            </a:r>
          </a:p>
          <a:p>
            <a:endParaRPr lang="fr-FR" b="1" dirty="0">
              <a:solidFill>
                <a:srgbClr val="000000"/>
              </a:solidFill>
              <a:latin typeface="DINPro-Regular"/>
            </a:endParaRPr>
          </a:p>
          <a:p>
            <a:endParaRPr lang="fr-FR" b="1" dirty="0">
              <a:solidFill>
                <a:srgbClr val="000000"/>
              </a:solidFill>
              <a:latin typeface="DINPro-Regular"/>
            </a:endParaRPr>
          </a:p>
          <a:p>
            <a:r>
              <a:rPr lang="fr-FR" b="1" dirty="0">
                <a:solidFill>
                  <a:prstClr val="black"/>
                </a:solidFill>
              </a:rPr>
              <a:t>EXEMPLE D’EXPLOITATION SOUS LA FORME DE QUESTION FLASH </a:t>
            </a:r>
            <a:r>
              <a:rPr lang="fr-FR" dirty="0">
                <a:solidFill>
                  <a:prstClr val="black"/>
                </a:solidFill>
              </a:rPr>
              <a:t> VRAI ou FAUX ?  POURQUOI? </a:t>
            </a:r>
          </a:p>
          <a:p>
            <a:r>
              <a:rPr lang="fr-FR" dirty="0">
                <a:solidFill>
                  <a:prstClr val="black"/>
                </a:solidFill>
              </a:rPr>
              <a:t>8,4 cm² = 8 cm² + 4 mm² ? </a:t>
            </a:r>
          </a:p>
        </p:txBody>
      </p:sp>
      <p:pic>
        <p:nvPicPr>
          <p:cNvPr id="6" name="Image 5"/>
          <p:cNvPicPr>
            <a:picLocks noChangeAspect="1"/>
          </p:cNvPicPr>
          <p:nvPr/>
        </p:nvPicPr>
        <p:blipFill>
          <a:blip r:embed="rId3"/>
          <a:stretch>
            <a:fillRect/>
          </a:stretch>
        </p:blipFill>
        <p:spPr>
          <a:xfrm>
            <a:off x="5419566" y="4954733"/>
            <a:ext cx="5277661" cy="1317225"/>
          </a:xfrm>
          <a:prstGeom prst="rect">
            <a:avLst/>
          </a:prstGeom>
        </p:spPr>
      </p:pic>
      <p:cxnSp>
        <p:nvCxnSpPr>
          <p:cNvPr id="7" name="Connecteur droit avec flèche 6"/>
          <p:cNvCxnSpPr/>
          <p:nvPr/>
        </p:nvCxnSpPr>
        <p:spPr>
          <a:xfrm flipH="1">
            <a:off x="3118981" y="2041742"/>
            <a:ext cx="2442575" cy="12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pied de page 2"/>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55</a:t>
            </a:fld>
            <a:endParaRPr lang="fr-FR">
              <a:solidFill>
                <a:prstClr val="black"/>
              </a:solidFill>
            </a:endParaRPr>
          </a:p>
        </p:txBody>
      </p:sp>
    </p:spTree>
    <p:extLst>
      <p:ext uri="{BB962C8B-B14F-4D97-AF65-F5344CB8AC3E}">
        <p14:creationId xmlns:p14="http://schemas.microsoft.com/office/powerpoint/2010/main" val="1303565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1139031"/>
          </a:xfrm>
        </p:spPr>
        <p:txBody>
          <a:bodyPr/>
          <a:lstStyle/>
          <a:p>
            <a:r>
              <a:rPr lang="fr-FR" cap="none" dirty="0"/>
              <a:t>L’INSTITUTIONNALISATION  ET LES TRACES ÉCRITES</a:t>
            </a:r>
          </a:p>
        </p:txBody>
      </p:sp>
      <p:sp>
        <p:nvSpPr>
          <p:cNvPr id="3" name="Espace réservé du contenu 2"/>
          <p:cNvSpPr>
            <a:spLocks noGrp="1"/>
          </p:cNvSpPr>
          <p:nvPr>
            <p:ph sz="quarter" idx="13"/>
          </p:nvPr>
        </p:nvSpPr>
        <p:spPr/>
        <p:txBody>
          <a:bodyPr>
            <a:normAutofit fontScale="85000" lnSpcReduction="20000"/>
          </a:bodyPr>
          <a:lstStyle/>
          <a:p>
            <a:r>
              <a:rPr lang="fr-FR" cap="none" dirty="0"/>
              <a:t>le moyen de partager le savoir entre les différents partenaires (élèves, professeurs, institutions, parents ...) et de faire la synthèse de ce qui est à connaitre, de donner un statut au savoir, de le montrer.</a:t>
            </a:r>
            <a:r>
              <a:rPr lang="fr-FR" dirty="0"/>
              <a:t> </a:t>
            </a:r>
          </a:p>
          <a:p>
            <a:r>
              <a:rPr lang="fr-FR" cap="none" dirty="0"/>
              <a:t>Processus par lequel s’opère un changement de statut de certaines connaissances pour en faire des savoirs, en leur conférant un statut officiel</a:t>
            </a:r>
            <a:r>
              <a:rPr lang="fr-FR" dirty="0"/>
              <a:t>.</a:t>
            </a:r>
          </a:p>
          <a:p>
            <a:r>
              <a:rPr lang="fr-FR" sz="2400" cap="none" dirty="0" err="1"/>
              <a:t>Margolinas</a:t>
            </a:r>
            <a:r>
              <a:rPr lang="fr-FR" sz="2400" cap="none" dirty="0"/>
              <a:t> &amp; </a:t>
            </a:r>
            <a:r>
              <a:rPr lang="fr-FR" sz="2400" cap="none" dirty="0" err="1"/>
              <a:t>lappara</a:t>
            </a:r>
            <a:r>
              <a:rPr lang="fr-FR" sz="2400" cap="none" dirty="0"/>
              <a:t> décrivent ainsi les textes du savoir et l’institutionnalisation :</a:t>
            </a:r>
            <a:r>
              <a:rPr lang="fr-FR" sz="2400" cap="none" dirty="0">
                <a:solidFill>
                  <a:srgbClr val="FF0000"/>
                </a:solidFill>
              </a:rPr>
              <a:t> </a:t>
            </a:r>
          </a:p>
          <a:p>
            <a:pPr marL="0" indent="0">
              <a:buNone/>
            </a:pPr>
            <a:r>
              <a:rPr lang="fr-FR" i="1" cap="none" dirty="0"/>
              <a:t>« une telle transmission suppose une transformation : dépersonnalisation, </a:t>
            </a:r>
            <a:r>
              <a:rPr lang="fr-FR" i="1" cap="none" dirty="0" err="1"/>
              <a:t>décontextualisation</a:t>
            </a:r>
            <a:r>
              <a:rPr lang="fr-FR" i="1" cap="none" dirty="0"/>
              <a:t>, </a:t>
            </a:r>
            <a:r>
              <a:rPr lang="fr-FR" i="1" cap="none" dirty="0" err="1"/>
              <a:t>détemporalisation</a:t>
            </a:r>
            <a:r>
              <a:rPr lang="fr-FR" i="1" cap="none" dirty="0"/>
              <a:t>, formulation, formalisation, validation, mémorisation…les différents éléments qui le constituent sont organisés, mis bout à bout et linéarisés, ce qui constitue un « texte » qu’on a coutume d’appeler même s’il n’est pas toujours écrit « le texte du savoir » . un savoir est une construction sociale et culturelle, qui vit dans une institution donnée.</a:t>
            </a:r>
          </a:p>
          <a:p>
            <a:pPr marL="0" indent="0">
              <a:buNone/>
            </a:pPr>
            <a:r>
              <a:rPr lang="fr-FR" cap="none" dirty="0">
                <a:solidFill>
                  <a:srgbClr val="D24726"/>
                </a:solidFill>
              </a:rPr>
              <a:t>(</a:t>
            </a:r>
            <a:r>
              <a:rPr lang="fr-FR" cap="none" dirty="0" err="1">
                <a:solidFill>
                  <a:srgbClr val="D24726"/>
                </a:solidFill>
              </a:rPr>
              <a:t>Margolinas</a:t>
            </a:r>
            <a:r>
              <a:rPr lang="fr-FR" cap="none" dirty="0">
                <a:solidFill>
                  <a:srgbClr val="D24726"/>
                </a:solidFill>
              </a:rPr>
              <a:t> &amp; </a:t>
            </a:r>
            <a:r>
              <a:rPr lang="fr-FR" cap="none" dirty="0" err="1">
                <a:solidFill>
                  <a:srgbClr val="D24726"/>
                </a:solidFill>
              </a:rPr>
              <a:t>lappara</a:t>
            </a:r>
            <a:r>
              <a:rPr lang="fr-FR" cap="none" dirty="0">
                <a:solidFill>
                  <a:srgbClr val="D24726"/>
                </a:solidFill>
              </a:rPr>
              <a:t> 2016, p 87)</a:t>
            </a:r>
          </a:p>
          <a:p>
            <a:endParaRPr lang="fr-FR" dirty="0"/>
          </a:p>
          <a:p>
            <a:pPr marL="0" indent="0">
              <a:buNone/>
            </a:pPr>
            <a:endParaRPr lang="fr-FR" cap="none" dirty="0"/>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56</a:t>
            </a:fld>
            <a:endParaRPr lang="fr-FR">
              <a:solidFill>
                <a:prstClr val="black"/>
              </a:solidFill>
            </a:endParaRPr>
          </a:p>
        </p:txBody>
      </p:sp>
    </p:spTree>
    <p:extLst>
      <p:ext uri="{BB962C8B-B14F-4D97-AF65-F5344CB8AC3E}">
        <p14:creationId xmlns:p14="http://schemas.microsoft.com/office/powerpoint/2010/main" val="3681244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4434" y="0"/>
            <a:ext cx="10749367" cy="1208868"/>
          </a:xfrm>
        </p:spPr>
        <p:txBody>
          <a:bodyPr>
            <a:normAutofit/>
          </a:bodyPr>
          <a:lstStyle/>
          <a:p>
            <a:r>
              <a:rPr lang="fr-FR" dirty="0"/>
              <a:t>Des exemples d’EC produites à l’oral</a:t>
            </a:r>
          </a:p>
        </p:txBody>
      </p:sp>
      <p:sp>
        <p:nvSpPr>
          <p:cNvPr id="3" name="Espace réservé du contenu 2"/>
          <p:cNvSpPr>
            <a:spLocks noGrp="1"/>
          </p:cNvSpPr>
          <p:nvPr>
            <p:ph idx="4294967295"/>
          </p:nvPr>
        </p:nvSpPr>
        <p:spPr>
          <a:xfrm>
            <a:off x="388620" y="1703070"/>
            <a:ext cx="10965181" cy="4473893"/>
          </a:xfrm>
          <a:prstGeom prst="rect">
            <a:avLst/>
          </a:prstGeom>
        </p:spPr>
        <p:txBody>
          <a:bodyPr>
            <a:noAutofit/>
          </a:bodyPr>
          <a:lstStyle/>
          <a:p>
            <a:pPr marL="0" indent="0">
              <a:buNone/>
            </a:pPr>
            <a:r>
              <a:rPr lang="fr-FR" dirty="0" err="1">
                <a:solidFill>
                  <a:srgbClr val="D24726"/>
                </a:solidFill>
              </a:rPr>
              <a:t>Butlen</a:t>
            </a:r>
            <a:r>
              <a:rPr lang="fr-FR" dirty="0">
                <a:solidFill>
                  <a:srgbClr val="D24726"/>
                </a:solidFill>
              </a:rPr>
              <a:t> et al (2003) </a:t>
            </a:r>
            <a:r>
              <a:rPr lang="fr-FR" dirty="0"/>
              <a:t>établissent qu’on peut caractériser ces énoncés intermédiaires ainsi :</a:t>
            </a:r>
          </a:p>
          <a:p>
            <a:pPr marL="342900" indent="-342900">
              <a:buClr>
                <a:srgbClr val="D24726"/>
              </a:buClr>
              <a:buFont typeface="Courier New" panose="02070309020205020404" pitchFamily="49" charset="0"/>
              <a:buChar char="o"/>
            </a:pPr>
            <a:r>
              <a:rPr lang="fr-FR" i="1" cap="none" dirty="0"/>
              <a:t>« 1/5 d’une bande et 3/5 de la même bande reconstituent les 4/5 de la bande. » [</a:t>
            </a:r>
            <a:r>
              <a:rPr lang="fr-FR" i="1" cap="none" dirty="0" err="1"/>
              <a:t>Ec</a:t>
            </a:r>
            <a:r>
              <a:rPr lang="fr-FR" i="1" cap="none" baseline="-25000" dirty="0" err="1"/>
              <a:t>rmc</a:t>
            </a:r>
            <a:r>
              <a:rPr lang="fr-FR" i="1" cap="none" dirty="0"/>
              <a:t>]</a:t>
            </a:r>
            <a:r>
              <a:rPr lang="fr-FR" i="1" cap="none" baseline="-25000" dirty="0"/>
              <a:t> </a:t>
            </a:r>
          </a:p>
          <a:p>
            <a:pPr marL="342900" indent="-342900">
              <a:buClr>
                <a:srgbClr val="D24726"/>
              </a:buClr>
              <a:buFont typeface="Courier New" panose="02070309020205020404" pitchFamily="49" charset="0"/>
              <a:buChar char="o"/>
            </a:pPr>
            <a:r>
              <a:rPr lang="fr-FR" i="1" cap="none" dirty="0"/>
              <a:t>« 1/5u+3/5u=4/5u avec u qui représente la bande » « 1/5+3/5=4/5 , on peut additionner des fractions si elles ont le même dénominateur. » [</a:t>
            </a:r>
            <a:r>
              <a:rPr lang="fr-FR" i="1" cap="none" dirty="0" err="1"/>
              <a:t>Ec</a:t>
            </a:r>
            <a:r>
              <a:rPr lang="fr-FR" i="1" cap="none" baseline="-25000" dirty="0" err="1"/>
              <a:t>g</a:t>
            </a:r>
            <a:r>
              <a:rPr lang="fr-FR" i="1" cap="none" baseline="-25000" dirty="0"/>
              <a:t> →</a:t>
            </a:r>
            <a:r>
              <a:rPr lang="fr-FR" i="1" cap="none" dirty="0" err="1"/>
              <a:t>ec</a:t>
            </a:r>
            <a:r>
              <a:rPr lang="fr-FR" i="1" cap="none" baseline="-25000" dirty="0" err="1"/>
              <a:t>rmc</a:t>
            </a:r>
            <a:r>
              <a:rPr lang="fr-FR" i="1" cap="none" baseline="-25000" dirty="0"/>
              <a:t> </a:t>
            </a:r>
            <a:r>
              <a:rPr lang="fr-FR" i="1" cap="none" dirty="0"/>
              <a:t>]</a:t>
            </a:r>
          </a:p>
          <a:p>
            <a:pPr marL="342900" indent="-342900">
              <a:buClr>
                <a:srgbClr val="D24726"/>
              </a:buClr>
              <a:buFont typeface="Courier New" panose="02070309020205020404" pitchFamily="49" charset="0"/>
              <a:buChar char="o"/>
            </a:pPr>
            <a:r>
              <a:rPr lang="fr-FR" i="1" cap="none" dirty="0"/>
              <a:t>« a/</a:t>
            </a:r>
            <a:r>
              <a:rPr lang="fr-FR" i="1" cap="none" dirty="0" err="1"/>
              <a:t>p+b</a:t>
            </a:r>
            <a:r>
              <a:rPr lang="fr-FR" i="1" cap="none" dirty="0"/>
              <a:t>/p =(</a:t>
            </a:r>
            <a:r>
              <a:rPr lang="fr-FR" i="1" cap="none" dirty="0" err="1"/>
              <a:t>a+b</a:t>
            </a:r>
            <a:r>
              <a:rPr lang="fr-FR" i="1" cap="none" dirty="0"/>
              <a:t>)/p avec (a, b) entiers relatifs et  p entier relatif non nul  » [ </a:t>
            </a:r>
            <a:r>
              <a:rPr lang="fr-FR" i="1" cap="none" dirty="0" err="1"/>
              <a:t>ec</a:t>
            </a:r>
            <a:r>
              <a:rPr lang="fr-FR" i="1" cap="none" baseline="-25000" dirty="0" err="1"/>
              <a:t>g</a:t>
            </a:r>
            <a:r>
              <a:rPr lang="fr-FR" i="1" cap="none" dirty="0"/>
              <a:t>]</a:t>
            </a:r>
            <a:r>
              <a:rPr lang="fr-FR" i="1" cap="none" baseline="-25000" dirty="0"/>
              <a:t> </a:t>
            </a:r>
            <a:endParaRPr lang="fr-FR" i="1" cap="none" dirty="0"/>
          </a:p>
          <a:p>
            <a:endParaRPr lang="fr-FR" cap="none" dirty="0"/>
          </a:p>
        </p:txBody>
      </p:sp>
      <p:sp>
        <p:nvSpPr>
          <p:cNvPr id="5" name="Espace réservé du numéro de diapositive 4"/>
          <p:cNvSpPr>
            <a:spLocks noGrp="1"/>
          </p:cNvSpPr>
          <p:nvPr>
            <p:ph type="sldNum" sz="quarter" idx="12"/>
          </p:nvPr>
        </p:nvSpPr>
        <p:spPr/>
        <p:txBody>
          <a:bodyPr/>
          <a:lstStyle/>
          <a:p>
            <a:fld id="{9860EDB8-5305-433F-BE41-D7A86D811DB3}" type="slidenum">
              <a:rPr lang="en-US" smtClean="0">
                <a:solidFill>
                  <a:prstClr val="black">
                    <a:tint val="75000"/>
                  </a:prstClr>
                </a:solidFill>
              </a:rPr>
              <a:pPr/>
              <a:t>57</a:t>
            </a:fld>
            <a:endParaRPr lang="en-US" dirty="0">
              <a:solidFill>
                <a:prstClr val="black">
                  <a:tint val="75000"/>
                </a:prstClr>
              </a:solidFill>
            </a:endParaRPr>
          </a:p>
        </p:txBody>
      </p:sp>
      <p:sp>
        <p:nvSpPr>
          <p:cNvPr id="6" name="Flèche vers le bas 5"/>
          <p:cNvSpPr/>
          <p:nvPr/>
        </p:nvSpPr>
        <p:spPr>
          <a:xfrm>
            <a:off x="10994986" y="1703070"/>
            <a:ext cx="358815" cy="2696901"/>
          </a:xfrm>
          <a:prstGeom prst="downArrow">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88620" y="4399971"/>
            <a:ext cx="11142320" cy="2031325"/>
          </a:xfrm>
          <a:prstGeom prst="rect">
            <a:avLst/>
          </a:prstGeom>
        </p:spPr>
        <p:txBody>
          <a:bodyPr wrap="square">
            <a:spAutoFit/>
          </a:bodyPr>
          <a:lstStyle/>
          <a:p>
            <a:r>
              <a:rPr lang="fr-FR" dirty="0"/>
              <a:t>Les exemples ci-dessous montrent des textes du plus décontextualisés à un énoncé décontextualisé (non accessible aux élèves de primaire)</a:t>
            </a:r>
          </a:p>
          <a:p>
            <a:r>
              <a:rPr lang="fr-FR" dirty="0"/>
              <a:t>L’énoncé 2 est mémorisable et s’appuie sur la langue naturelle.</a:t>
            </a:r>
          </a:p>
          <a:p>
            <a:r>
              <a:rPr lang="fr-FR" dirty="0"/>
              <a:t>Déterminer les niveaux de généralité et de </a:t>
            </a:r>
            <a:r>
              <a:rPr lang="fr-FR" dirty="0" err="1"/>
              <a:t>décontextualisation</a:t>
            </a:r>
            <a:r>
              <a:rPr lang="fr-FR" dirty="0"/>
              <a:t> des énoncés à l’oral et à l’écrit.</a:t>
            </a:r>
          </a:p>
          <a:p>
            <a:pPr>
              <a:defRPr/>
            </a:pPr>
            <a:r>
              <a:rPr lang="fr-FR" b="1" dirty="0"/>
              <a:t>est</a:t>
            </a:r>
            <a:r>
              <a:rPr lang="fr-FR" dirty="0"/>
              <a:t> un énoncé plus général qui permet d’additionner toutes les fractions au même dénominateur. Cet énoncé sous cette forme, compte tenu des programmes en vigueur n’est pas accessible en CM2.</a:t>
            </a:r>
          </a:p>
          <a:p>
            <a:endParaRPr lang="fr-FR" dirty="0"/>
          </a:p>
        </p:txBody>
      </p:sp>
      <p:sp>
        <p:nvSpPr>
          <p:cNvPr id="8" name="Espace réservé du pied de page 7"/>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Tree>
    <p:extLst>
      <p:ext uri="{BB962C8B-B14F-4D97-AF65-F5344CB8AC3E}">
        <p14:creationId xmlns:p14="http://schemas.microsoft.com/office/powerpoint/2010/main" val="3422146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243840" y="1447800"/>
            <a:ext cx="11563349" cy="4998720"/>
          </a:xfrm>
          <a:prstGeom prst="rect">
            <a:avLst/>
          </a:prstGeom>
        </p:spPr>
        <p:txBody>
          <a:bodyPr>
            <a:normAutofit fontScale="25000" lnSpcReduction="20000"/>
          </a:bodyPr>
          <a:lstStyle/>
          <a:p>
            <a:pPr>
              <a:lnSpc>
                <a:spcPct val="120000"/>
              </a:lnSpc>
            </a:pPr>
            <a:r>
              <a:rPr lang="fr-FR" sz="7200" cap="none" dirty="0">
                <a:solidFill>
                  <a:schemeClr val="tx1">
                    <a:lumMod val="65000"/>
                    <a:lumOff val="35000"/>
                  </a:schemeClr>
                </a:solidFill>
              </a:rPr>
              <a:t>1/ s’appuyer sur des ressources (manuel de cycle 3) : attention aux restrictions</a:t>
            </a:r>
          </a:p>
          <a:p>
            <a:pPr>
              <a:lnSpc>
                <a:spcPct val="120000"/>
              </a:lnSpc>
            </a:pPr>
            <a:r>
              <a:rPr lang="fr-FR" sz="7200" cap="none" dirty="0">
                <a:solidFill>
                  <a:schemeClr val="tx1">
                    <a:lumMod val="65000"/>
                    <a:lumOff val="35000"/>
                  </a:schemeClr>
                </a:solidFill>
              </a:rPr>
              <a:t>2/ accompagner le processus de conceptualisation en appui </a:t>
            </a:r>
            <a:r>
              <a:rPr lang="fr-FR" sz="7200" b="1" cap="none" dirty="0">
                <a:solidFill>
                  <a:schemeClr val="tx1">
                    <a:lumMod val="65000"/>
                    <a:lumOff val="35000"/>
                  </a:schemeClr>
                </a:solidFill>
              </a:rPr>
              <a:t>sur des textes intermédiaires</a:t>
            </a:r>
          </a:p>
          <a:p>
            <a:pPr lvl="0">
              <a:lnSpc>
                <a:spcPct val="120000"/>
              </a:lnSpc>
            </a:pPr>
            <a:r>
              <a:rPr lang="fr-FR" sz="7200" b="1" cap="none" dirty="0">
                <a:solidFill>
                  <a:srgbClr val="FF0000"/>
                </a:solidFill>
              </a:rPr>
              <a:t>Ecrire est une étape essentielle pour le processus de conceptualisation</a:t>
            </a:r>
            <a:r>
              <a:rPr lang="fr-FR" sz="7200" cap="none" dirty="0">
                <a:solidFill>
                  <a:schemeClr val="tx1">
                    <a:lumMod val="65000"/>
                    <a:lumOff val="35000"/>
                  </a:schemeClr>
                </a:solidFill>
              </a:rPr>
              <a:t> </a:t>
            </a:r>
            <a:r>
              <a:rPr lang="fr-FR" sz="7200" cap="none" dirty="0">
                <a:solidFill>
                  <a:srgbClr val="D24726"/>
                </a:solidFill>
              </a:rPr>
              <a:t>(</a:t>
            </a:r>
            <a:r>
              <a:rPr lang="fr-FR" sz="7200" cap="none" dirty="0" err="1">
                <a:solidFill>
                  <a:srgbClr val="D24726"/>
                </a:solidFill>
              </a:rPr>
              <a:t>butlen</a:t>
            </a:r>
            <a:r>
              <a:rPr lang="fr-FR" sz="7200" cap="none" dirty="0">
                <a:solidFill>
                  <a:srgbClr val="D24726"/>
                </a:solidFill>
              </a:rPr>
              <a:t> ,2003) </a:t>
            </a:r>
            <a:r>
              <a:rPr lang="fr-FR" sz="7200" cap="none" dirty="0">
                <a:solidFill>
                  <a:schemeClr val="tx1">
                    <a:lumMod val="65000"/>
                    <a:lumOff val="35000"/>
                  </a:schemeClr>
                </a:solidFill>
              </a:rPr>
              <a:t>l’écrit est incontournable pour différentes raisons.</a:t>
            </a:r>
          </a:p>
          <a:p>
            <a:pPr marL="685800" indent="-685800">
              <a:lnSpc>
                <a:spcPct val="120000"/>
              </a:lnSpc>
              <a:buClr>
                <a:schemeClr val="accent2">
                  <a:lumMod val="75000"/>
                </a:schemeClr>
              </a:buClr>
              <a:buFont typeface="Arial" panose="020B0604020202020204" pitchFamily="34" charset="0"/>
              <a:buChar char="•"/>
            </a:pPr>
            <a:r>
              <a:rPr lang="fr-FR" sz="7200" cap="none" dirty="0">
                <a:solidFill>
                  <a:schemeClr val="tx1">
                    <a:lumMod val="65000"/>
                    <a:lumOff val="35000"/>
                  </a:schemeClr>
                </a:solidFill>
              </a:rPr>
              <a:t>Les textes écrits ont un statut moins éphémère et plus stable que ce qui est dit à l’oral même.</a:t>
            </a:r>
          </a:p>
          <a:p>
            <a:pPr marL="685800" indent="-685800">
              <a:lnSpc>
                <a:spcPct val="120000"/>
              </a:lnSpc>
              <a:buClr>
                <a:schemeClr val="accent2">
                  <a:lumMod val="75000"/>
                </a:schemeClr>
              </a:buClr>
              <a:buFont typeface="Arial" panose="020B0604020202020204" pitchFamily="34" charset="0"/>
              <a:buChar char="•"/>
            </a:pPr>
            <a:r>
              <a:rPr lang="fr-FR" sz="7200" cap="none" dirty="0">
                <a:solidFill>
                  <a:schemeClr val="tx1">
                    <a:lumMod val="65000"/>
                    <a:lumOff val="35000"/>
                  </a:schemeClr>
                </a:solidFill>
              </a:rPr>
              <a:t>L’écrit est une référence sur lequel élèves, enseignants, parents peuvent s’appuyer</a:t>
            </a:r>
          </a:p>
          <a:p>
            <a:pPr marL="685800" indent="-685800">
              <a:lnSpc>
                <a:spcPct val="120000"/>
              </a:lnSpc>
              <a:buClr>
                <a:schemeClr val="accent2">
                  <a:lumMod val="75000"/>
                </a:schemeClr>
              </a:buClr>
              <a:buFont typeface="Arial" panose="020B0604020202020204" pitchFamily="34" charset="0"/>
              <a:buChar char="•"/>
            </a:pPr>
            <a:r>
              <a:rPr lang="fr-FR" sz="7200" cap="none" dirty="0">
                <a:solidFill>
                  <a:schemeClr val="tx1">
                    <a:lumMod val="65000"/>
                    <a:lumOff val="35000"/>
                  </a:schemeClr>
                </a:solidFill>
              </a:rPr>
              <a:t>L’élève est alors « redevable » de la restitution de ce texte (même intermédiaire), l’élève peut alors aussi comprendre que ses apprentissages sont installés dans un processus.</a:t>
            </a:r>
          </a:p>
          <a:p>
            <a:pPr>
              <a:lnSpc>
                <a:spcPct val="120000"/>
              </a:lnSpc>
            </a:pPr>
            <a:r>
              <a:rPr lang="fr-FR" sz="7200" cap="none" dirty="0">
                <a:solidFill>
                  <a:schemeClr val="tx1">
                    <a:lumMod val="65000"/>
                    <a:lumOff val="35000"/>
                  </a:schemeClr>
                </a:solidFill>
              </a:rPr>
              <a:t>3/présence d’un sommaire, de pages numérotées</a:t>
            </a:r>
          </a:p>
          <a:p>
            <a:pPr>
              <a:lnSpc>
                <a:spcPct val="120000"/>
              </a:lnSpc>
            </a:pPr>
            <a:r>
              <a:rPr lang="fr-FR" sz="7200" cap="none" dirty="0">
                <a:solidFill>
                  <a:schemeClr val="tx1">
                    <a:lumMod val="65000"/>
                    <a:lumOff val="35000"/>
                  </a:schemeClr>
                </a:solidFill>
              </a:rPr>
              <a:t>4/ veuillez à une certaine homogénéisation : retrouver les mentions des domaines (les mêmes dans un cycle), des titres cohérents</a:t>
            </a:r>
          </a:p>
          <a:p>
            <a:r>
              <a:rPr lang="fr-FR" cap="none" dirty="0"/>
              <a:t> </a:t>
            </a:r>
          </a:p>
        </p:txBody>
      </p:sp>
      <p:sp>
        <p:nvSpPr>
          <p:cNvPr id="4" name="Espace réservé du numéro de diapositive 3"/>
          <p:cNvSpPr>
            <a:spLocks noGrp="1"/>
          </p:cNvSpPr>
          <p:nvPr>
            <p:ph type="sldNum" sz="quarter" idx="12"/>
          </p:nvPr>
        </p:nvSpPr>
        <p:spPr/>
        <p:txBody>
          <a:bodyPr/>
          <a:lstStyle/>
          <a:p>
            <a:fld id="{9860EDB8-5305-433F-BE41-D7A86D811DB3}" type="slidenum">
              <a:rPr lang="en-US" smtClean="0">
                <a:solidFill>
                  <a:prstClr val="black">
                    <a:tint val="75000"/>
                  </a:prstClr>
                </a:solidFill>
              </a:rPr>
              <a:pPr/>
              <a:t>58</a:t>
            </a:fld>
            <a:endParaRPr lang="en-US" dirty="0">
              <a:solidFill>
                <a:prstClr val="black">
                  <a:tint val="75000"/>
                </a:prstClr>
              </a:solidFill>
            </a:endParaRPr>
          </a:p>
        </p:txBody>
      </p:sp>
      <p:sp>
        <p:nvSpPr>
          <p:cNvPr id="5" name="Titre 4"/>
          <p:cNvSpPr>
            <a:spLocks noGrp="1"/>
          </p:cNvSpPr>
          <p:nvPr>
            <p:ph type="title"/>
          </p:nvPr>
        </p:nvSpPr>
        <p:spPr>
          <a:xfrm>
            <a:off x="913775" y="618518"/>
            <a:ext cx="10364451" cy="426512"/>
          </a:xfrm>
        </p:spPr>
        <p:txBody>
          <a:bodyPr>
            <a:normAutofit fontScale="90000"/>
          </a:bodyPr>
          <a:lstStyle/>
          <a:p>
            <a:r>
              <a:rPr lang="fr-FR" dirty="0"/>
              <a:t>Vers un cahier des charges ( extrait de PPT ALLARD)</a:t>
            </a:r>
          </a:p>
        </p:txBody>
      </p:sp>
      <p:sp>
        <p:nvSpPr>
          <p:cNvPr id="6" name="Espace réservé du pied de page 5"/>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Tree>
    <p:extLst>
      <p:ext uri="{BB962C8B-B14F-4D97-AF65-F5344CB8AC3E}">
        <p14:creationId xmlns:p14="http://schemas.microsoft.com/office/powerpoint/2010/main" val="4831287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4403" y="357261"/>
            <a:ext cx="10364451" cy="830272"/>
          </a:xfrm>
        </p:spPr>
        <p:txBody>
          <a:bodyPr/>
          <a:lstStyle/>
          <a:p>
            <a:r>
              <a:rPr lang="fr-FR" cap="none" dirty="0"/>
              <a:t>L’INSTITUTIONNALISATION  ET LES TRACES ÉCRITES</a:t>
            </a:r>
            <a:endParaRPr lang="fr-FR" dirty="0"/>
          </a:p>
        </p:txBody>
      </p:sp>
      <p:pic>
        <p:nvPicPr>
          <p:cNvPr id="7170" name="Picture 2"/>
          <p:cNvPicPr>
            <a:picLocks noGrp="1" noChangeAspect="1" noChangeArrowheads="1"/>
          </p:cNvPicPr>
          <p:nvPr>
            <p:ph sz="quarter" idx="13"/>
          </p:nvPr>
        </p:nvPicPr>
        <p:blipFill>
          <a:blip r:embed="rId2" cstate="print"/>
          <a:stretch>
            <a:fillRect/>
          </a:stretch>
        </p:blipFill>
        <p:spPr bwMode="auto">
          <a:xfrm>
            <a:off x="6560437" y="4065136"/>
            <a:ext cx="4994254" cy="2572590"/>
          </a:xfrm>
          <a:prstGeom prst="rect">
            <a:avLst/>
          </a:prstGeom>
          <a:noFill/>
          <a:ln w="9525">
            <a:noFill/>
            <a:miter lim="800000"/>
            <a:headEnd/>
            <a:tailEnd/>
          </a:ln>
        </p:spPr>
      </p:pic>
      <p:pic>
        <p:nvPicPr>
          <p:cNvPr id="4" name="Image 3"/>
          <p:cNvPicPr>
            <a:picLocks noChangeAspect="1"/>
          </p:cNvPicPr>
          <p:nvPr/>
        </p:nvPicPr>
        <p:blipFill>
          <a:blip r:embed="rId3"/>
          <a:stretch>
            <a:fillRect/>
          </a:stretch>
        </p:blipFill>
        <p:spPr>
          <a:xfrm>
            <a:off x="952384" y="1496291"/>
            <a:ext cx="3646268" cy="722507"/>
          </a:xfrm>
          <a:prstGeom prst="rect">
            <a:avLst/>
          </a:prstGeom>
        </p:spPr>
      </p:pic>
      <p:sp>
        <p:nvSpPr>
          <p:cNvPr id="5" name="ZoneTexte 4">
            <a:hlinkClick r:id="rId4" action="ppaction://hlinkfile"/>
          </p:cNvPr>
          <p:cNvSpPr txBox="1"/>
          <p:nvPr/>
        </p:nvSpPr>
        <p:spPr>
          <a:xfrm>
            <a:off x="5153891" y="1591293"/>
            <a:ext cx="6721434" cy="923330"/>
          </a:xfrm>
          <a:prstGeom prst="rect">
            <a:avLst/>
          </a:prstGeom>
          <a:noFill/>
        </p:spPr>
        <p:txBody>
          <a:bodyPr wrap="square" rtlCol="0">
            <a:spAutoFit/>
          </a:bodyPr>
          <a:lstStyle/>
          <a:p>
            <a:endParaRPr lang="fr-FR" dirty="0"/>
          </a:p>
          <a:p>
            <a:endParaRPr lang="fr-FR" dirty="0"/>
          </a:p>
          <a:p>
            <a:endParaRPr lang="fr-FR" dirty="0"/>
          </a:p>
        </p:txBody>
      </p:sp>
      <p:sp>
        <p:nvSpPr>
          <p:cNvPr id="6" name="Flèche droite 5"/>
          <p:cNvSpPr/>
          <p:nvPr/>
        </p:nvSpPr>
        <p:spPr>
          <a:xfrm rot="2582308">
            <a:off x="4359554" y="1889881"/>
            <a:ext cx="2312875" cy="2064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59</a:t>
            </a:fld>
            <a:endParaRPr lang="fr-FR">
              <a:solidFill>
                <a:prstClr val="black"/>
              </a:solidFill>
            </a:endParaRPr>
          </a:p>
        </p:txBody>
      </p:sp>
    </p:spTree>
    <p:extLst>
      <p:ext uri="{BB962C8B-B14F-4D97-AF65-F5344CB8AC3E}">
        <p14:creationId xmlns:p14="http://schemas.microsoft.com/office/powerpoint/2010/main" val="2748457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3671" y="292842"/>
            <a:ext cx="10364451" cy="458720"/>
          </a:xfrm>
        </p:spPr>
        <p:txBody>
          <a:bodyPr>
            <a:normAutofit fontScale="90000"/>
          </a:bodyPr>
          <a:lstStyle/>
          <a:p>
            <a:r>
              <a:rPr lang="fr-FR" dirty="0"/>
              <a:t>PROGRESSIVITE</a:t>
            </a:r>
          </a:p>
        </p:txBody>
      </p:sp>
      <p:sp>
        <p:nvSpPr>
          <p:cNvPr id="3" name="Espace réservé du contenu 2"/>
          <p:cNvSpPr>
            <a:spLocks noGrp="1"/>
          </p:cNvSpPr>
          <p:nvPr>
            <p:ph sz="quarter" idx="13"/>
          </p:nvPr>
        </p:nvSpPr>
        <p:spPr>
          <a:xfrm>
            <a:off x="387681" y="1359878"/>
            <a:ext cx="5261557" cy="4990818"/>
          </a:xfrm>
        </p:spPr>
        <p:txBody>
          <a:bodyPr>
            <a:normAutofit fontScale="62500" lnSpcReduction="20000"/>
          </a:bodyPr>
          <a:lstStyle/>
          <a:p>
            <a:r>
              <a:rPr lang="fr-FR" sz="2900" b="1" cap="none" dirty="0"/>
              <a:t>Le sens </a:t>
            </a:r>
            <a:r>
              <a:rPr lang="fr-FR" sz="2900" cap="none" dirty="0"/>
              <a:t>des nombres se construit et se manifeste  dans la compréhension et </a:t>
            </a:r>
            <a:r>
              <a:rPr lang="fr-FR" sz="2900" b="1" cap="none" dirty="0"/>
              <a:t>l’usage combiné </a:t>
            </a:r>
            <a:r>
              <a:rPr lang="fr-FR" sz="2900" cap="none" dirty="0">
                <a:solidFill>
                  <a:srgbClr val="FF0000"/>
                </a:solidFill>
              </a:rPr>
              <a:t>de propriétés</a:t>
            </a:r>
            <a:r>
              <a:rPr lang="fr-FR" sz="2900" cap="none" dirty="0"/>
              <a:t>, </a:t>
            </a:r>
            <a:r>
              <a:rPr lang="fr-FR" sz="2900" cap="none" dirty="0">
                <a:solidFill>
                  <a:srgbClr val="00B050"/>
                </a:solidFill>
              </a:rPr>
              <a:t>de relations</a:t>
            </a:r>
            <a:r>
              <a:rPr lang="fr-FR" sz="2900" cap="none" dirty="0"/>
              <a:t>,  </a:t>
            </a:r>
            <a:r>
              <a:rPr lang="fr-FR" sz="2900" cap="none" dirty="0">
                <a:solidFill>
                  <a:schemeClr val="accent4">
                    <a:lumMod val="75000"/>
                  </a:schemeClr>
                </a:solidFill>
              </a:rPr>
              <a:t>de désignations  e</a:t>
            </a:r>
            <a:r>
              <a:rPr lang="fr-FR" sz="2900" cap="none" dirty="0">
                <a:solidFill>
                  <a:schemeClr val="accent6">
                    <a:lumMod val="75000"/>
                  </a:schemeClr>
                </a:solidFill>
              </a:rPr>
              <a:t>t par la pratique d’opérations </a:t>
            </a:r>
            <a:r>
              <a:rPr lang="fr-FR" sz="2900" cap="none" dirty="0"/>
              <a:t>dans lesquelles un nombre intervient comme acteur ou comme résultat.</a:t>
            </a:r>
          </a:p>
          <a:p>
            <a:pPr marL="0" indent="0">
              <a:buNone/>
            </a:pPr>
            <a:endParaRPr lang="fr-FR" sz="2900" cap="none" dirty="0"/>
          </a:p>
          <a:p>
            <a:r>
              <a:rPr lang="fr-FR" sz="2900" i="1" cap="none" dirty="0">
                <a:solidFill>
                  <a:srgbClr val="000000"/>
                </a:solidFill>
              </a:rPr>
              <a:t>Compter, calculer, résoudre des problèmes, mesurer sont ainsi à la fois des mises en application et des contributions à la construction de la « notion de nombre ». </a:t>
            </a:r>
          </a:p>
          <a:p>
            <a:r>
              <a:rPr lang="fr-FR" sz="2900" i="1" cap="none" dirty="0">
                <a:solidFill>
                  <a:srgbClr val="000000"/>
                </a:solidFill>
              </a:rPr>
              <a:t>La construction des différents types de nombres (ici : entiers, décimaux, rationnels) s’effectue progressivement du cycle 1 au cycle 4. </a:t>
            </a:r>
          </a:p>
          <a:p>
            <a:r>
              <a:rPr lang="fr-FR" sz="2900" i="1" cap="none" dirty="0">
                <a:solidFill>
                  <a:srgbClr val="000000"/>
                </a:solidFill>
              </a:rPr>
              <a:t>La compréhension des concepts qui les sous-tendent est complexe et nécessite du temps. </a:t>
            </a:r>
            <a:endParaRPr lang="fr-FR" sz="2900" i="1" cap="none" dirty="0"/>
          </a:p>
          <a:p>
            <a:pPr marL="0" indent="0">
              <a:buNone/>
            </a:pPr>
            <a:endParaRPr lang="fr-FR" dirty="0"/>
          </a:p>
          <a:p>
            <a:pPr marL="0" indent="0">
              <a:buNone/>
            </a:pPr>
            <a:endParaRPr lang="fr-FR" dirty="0"/>
          </a:p>
        </p:txBody>
      </p:sp>
      <mc:AlternateContent xmlns:mc="http://schemas.openxmlformats.org/markup-compatibility/2006" xmlns:a14="http://schemas.microsoft.com/office/drawing/2010/main">
        <mc:Choice Requires="a14">
          <p:sp>
            <p:nvSpPr>
              <p:cNvPr id="4" name="Rectangle 3"/>
              <p:cNvSpPr/>
              <p:nvPr/>
            </p:nvSpPr>
            <p:spPr>
              <a:xfrm>
                <a:off x="5924810" y="1359878"/>
                <a:ext cx="6087650" cy="3139321"/>
              </a:xfrm>
              <a:prstGeom prst="rect">
                <a:avLst/>
              </a:prstGeom>
              <a:ln>
                <a:solidFill>
                  <a:srgbClr val="FF0000"/>
                </a:solidFill>
              </a:ln>
              <a:effectLst>
                <a:glow rad="139700">
                  <a:schemeClr val="accent5">
                    <a:satMod val="175000"/>
                    <a:alpha val="40000"/>
                  </a:schemeClr>
                </a:glow>
              </a:effectLst>
            </p:spPr>
            <p:txBody>
              <a:bodyPr wrap="square">
                <a:spAutoFit/>
              </a:bodyPr>
              <a:lstStyle/>
              <a:p>
                <a:r>
                  <a:rPr lang="fr-FR" dirty="0"/>
                  <a:t>Avoir le sens d’un nombre, 8 par exemple, </a:t>
                </a:r>
              </a:p>
              <a:p>
                <a:r>
                  <a:rPr lang="fr-FR" dirty="0"/>
                  <a:t>ce n’est pas savoir représenter une quantité de huit objets par la suite des numéros 12345678, </a:t>
                </a:r>
              </a:p>
              <a:p>
                <a:r>
                  <a:rPr lang="fr-FR" dirty="0"/>
                  <a:t>c’est savoir que 8, c’est 7 et encore 1, </a:t>
                </a:r>
              </a:p>
              <a:p>
                <a:r>
                  <a:rPr lang="fr-FR" dirty="0"/>
                  <a:t>                 que c’est aussi 5 et encore 2, </a:t>
                </a:r>
              </a:p>
              <a:p>
                <a:r>
                  <a:rPr lang="fr-FR" dirty="0"/>
                  <a:t>                 que c’est 2 fois 4, etc. </a:t>
                </a:r>
              </a:p>
              <a:p>
                <a:r>
                  <a:rPr lang="fr-FR" dirty="0"/>
                  <a:t>Au CE2, c’est de plus savoir que 8 fois 25 est égal à 200 et, donc, 8 fois 125 égal à 1000 ( car 5</a:t>
                </a:r>
                <a14:m>
                  <m:oMath xmlns:m="http://schemas.openxmlformats.org/officeDocument/2006/math">
                    <m:r>
                      <a:rPr lang="fr-FR" i="1" smtClean="0">
                        <a:latin typeface="Cambria Math" panose="02040503050406030204" pitchFamily="18" charset="0"/>
                        <a:ea typeface="Cambria Math" panose="02040503050406030204" pitchFamily="18" charset="0"/>
                      </a:rPr>
                      <m:t>×</m:t>
                    </m:r>
                  </m:oMath>
                </a14:m>
                <a:r>
                  <a:rPr lang="fr-FR" dirty="0"/>
                  <a:t> 25 = 125).</a:t>
                </a:r>
              </a:p>
              <a:p>
                <a:r>
                  <a:rPr lang="fr-FR" dirty="0"/>
                  <a:t>Avoir le sens d’un nombre, c’est savoir comment ce nombre est fait en nombres plus petits que lui et c’est savoir l’utiliser pour en construire de plus grands. (Rémi </a:t>
                </a:r>
                <a:r>
                  <a:rPr lang="fr-FR" dirty="0" err="1"/>
                  <a:t>Brissiau</a:t>
                </a:r>
                <a:r>
                  <a:rPr lang="fr-FR" dirty="0"/>
                  <a:t> Café pédagogique)</a:t>
                </a:r>
              </a:p>
            </p:txBody>
          </p:sp>
        </mc:Choice>
        <mc:Fallback xmlns="">
          <p:sp>
            <p:nvSpPr>
              <p:cNvPr id="4" name="Rectangle 3"/>
              <p:cNvSpPr>
                <a:spLocks noRot="1" noChangeAspect="1" noMove="1" noResize="1" noEditPoints="1" noAdjustHandles="1" noChangeArrowheads="1" noChangeShapeType="1" noTextEdit="1"/>
              </p:cNvSpPr>
              <p:nvPr/>
            </p:nvSpPr>
            <p:spPr>
              <a:xfrm>
                <a:off x="5924810" y="1359878"/>
                <a:ext cx="6087650" cy="3139321"/>
              </a:xfrm>
              <a:prstGeom prst="rect">
                <a:avLst/>
              </a:prstGeom>
              <a:blipFill rotWithShape="0">
                <a:blip r:embed="rId3"/>
                <a:stretch>
                  <a:fillRect/>
                </a:stretch>
              </a:blipFill>
              <a:ln>
                <a:solidFill>
                  <a:srgbClr val="FF0000"/>
                </a:solidFill>
              </a:ln>
              <a:effectLst>
                <a:glow rad="139700">
                  <a:schemeClr val="accent5">
                    <a:satMod val="175000"/>
                    <a:alpha val="40000"/>
                  </a:schemeClr>
                </a:glow>
              </a:effectLst>
            </p:spPr>
            <p:txBody>
              <a:bodyPr/>
              <a:lstStyle/>
              <a:p>
                <a:r>
                  <a:rPr lang="fr-FR">
                    <a:noFill/>
                  </a:rPr>
                  <a:t> </a:t>
                </a:r>
              </a:p>
            </p:txBody>
          </p:sp>
        </mc:Fallback>
      </mc:AlternateContent>
      <p:sp>
        <p:nvSpPr>
          <p:cNvPr id="5" name="Espace réservé du pied de page 4"/>
          <p:cNvSpPr>
            <a:spLocks noGrp="1"/>
          </p:cNvSpPr>
          <p:nvPr>
            <p:ph type="ftr" sz="quarter" idx="11"/>
          </p:nvPr>
        </p:nvSpPr>
        <p:spPr>
          <a:xfrm>
            <a:off x="563045" y="6219390"/>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2283030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4403" y="357261"/>
            <a:ext cx="10364451" cy="830272"/>
          </a:xfrm>
        </p:spPr>
        <p:txBody>
          <a:bodyPr/>
          <a:lstStyle/>
          <a:p>
            <a:r>
              <a:rPr lang="fr-FR" dirty="0"/>
              <a:t>Trace écrite</a:t>
            </a:r>
          </a:p>
        </p:txBody>
      </p:sp>
      <p:pic>
        <p:nvPicPr>
          <p:cNvPr id="7170" name="Picture 2"/>
          <p:cNvPicPr>
            <a:picLocks noGrp="1" noChangeAspect="1" noChangeArrowheads="1"/>
          </p:cNvPicPr>
          <p:nvPr>
            <p:ph sz="quarter" idx="13"/>
          </p:nvPr>
        </p:nvPicPr>
        <p:blipFill>
          <a:blip r:embed="rId2" cstate="print"/>
          <a:stretch>
            <a:fillRect/>
          </a:stretch>
        </p:blipFill>
        <p:spPr bwMode="auto">
          <a:xfrm>
            <a:off x="254640" y="1844449"/>
            <a:ext cx="6647584" cy="3424237"/>
          </a:xfrm>
          <a:prstGeom prst="rect">
            <a:avLst/>
          </a:prstGeom>
          <a:noFill/>
          <a:ln w="9525">
            <a:noFill/>
            <a:miter lim="800000"/>
            <a:headEnd/>
            <a:tailEnd/>
          </a:ln>
        </p:spPr>
      </p:pic>
      <p:sp>
        <p:nvSpPr>
          <p:cNvPr id="3" name="Espace réservé du pied de page 2"/>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60</a:t>
            </a:fld>
            <a:endParaRPr lang="fr-FR">
              <a:solidFill>
                <a:prstClr val="black"/>
              </a:solidFill>
            </a:endParaRPr>
          </a:p>
        </p:txBody>
      </p:sp>
    </p:spTree>
    <p:extLst>
      <p:ext uri="{BB962C8B-B14F-4D97-AF65-F5344CB8AC3E}">
        <p14:creationId xmlns:p14="http://schemas.microsoft.com/office/powerpoint/2010/main" val="29160019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0" y="1681796"/>
            <a:ext cx="10911840" cy="5023804"/>
          </a:xfrm>
          <a:prstGeom prst="rect">
            <a:avLst/>
          </a:prstGeom>
        </p:spPr>
        <p:txBody>
          <a:bodyPr>
            <a:noAutofit/>
          </a:bodyPr>
          <a:lstStyle/>
          <a:p>
            <a:pPr marL="0" indent="0">
              <a:buNone/>
            </a:pPr>
            <a:r>
              <a:rPr lang="fr-FR" sz="1200" b="1" i="1" dirty="0"/>
              <a:t>La Construction des fractions et du nombre décimal :</a:t>
            </a:r>
          </a:p>
          <a:p>
            <a:r>
              <a:rPr lang="fr-FR" sz="1200" b="1" i="1" dirty="0"/>
              <a:t> </a:t>
            </a:r>
            <a:r>
              <a:rPr lang="fr-FR" sz="1200" dirty="0"/>
              <a:t>processus progressif </a:t>
            </a:r>
          </a:p>
          <a:p>
            <a:r>
              <a:rPr lang="fr-FR" sz="1200" dirty="0"/>
              <a:t>nécessite du temps </a:t>
            </a:r>
          </a:p>
          <a:p>
            <a:r>
              <a:rPr lang="fr-FR" sz="1200" dirty="0"/>
              <a:t>s’organise de façon graduelle </a:t>
            </a:r>
          </a:p>
          <a:p>
            <a:r>
              <a:rPr lang="fr-FR" sz="1200" dirty="0"/>
              <a:t>les nouveaux éléments introduits doivent être explicitement mis en lien avec les éléments préexistants, </a:t>
            </a:r>
          </a:p>
          <a:p>
            <a:r>
              <a:rPr lang="fr-FR" sz="1200" dirty="0"/>
              <a:t>ces derniers continuent de vivre en articulation avec les nouvelles notions. </a:t>
            </a:r>
          </a:p>
          <a:p>
            <a:pPr marL="0" indent="0">
              <a:buNone/>
            </a:pPr>
            <a:r>
              <a:rPr lang="fr-FR" sz="1200" b="1" i="1" dirty="0"/>
              <a:t>Pour chaque étape de la construction :</a:t>
            </a:r>
          </a:p>
          <a:p>
            <a:r>
              <a:rPr lang="fr-FR" sz="1200" dirty="0"/>
              <a:t>le recours à l’oral est privilégié, </a:t>
            </a:r>
          </a:p>
          <a:p>
            <a:r>
              <a:rPr lang="fr-FR" sz="1200" dirty="0"/>
              <a:t>les écritures symboliques utilisant le trait de fraction et la virgule ne sont introduites qu’une fois le sens construit et non </a:t>
            </a:r>
            <a:r>
              <a:rPr lang="fr-FR" sz="1200" i="1" dirty="0"/>
              <a:t>a priori, </a:t>
            </a:r>
          </a:p>
          <a:p>
            <a:r>
              <a:rPr lang="fr-FR" sz="1200" dirty="0"/>
              <a:t>le repérage sur une demi-droite graduée est une forme de représentation qui participe à la compréhension des différentes notions travaillées. </a:t>
            </a:r>
            <a:endParaRPr lang="fr-FR" sz="1200" dirty="0">
              <a:sym typeface="Wingdings" panose="05000000000000000000" pitchFamily="2" charset="2"/>
            </a:endParaRPr>
          </a:p>
          <a:p>
            <a:endParaRPr lang="fr-FR" sz="1200" dirty="0"/>
          </a:p>
          <a:p>
            <a:pPr marL="0" indent="0">
              <a:buNone/>
            </a:pPr>
            <a:endParaRPr lang="fr-FR"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47613" cy="170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47613" y="286900"/>
            <a:ext cx="1464825" cy="369332"/>
          </a:xfrm>
          <a:prstGeom prst="rect">
            <a:avLst/>
          </a:prstGeom>
        </p:spPr>
        <p:txBody>
          <a:bodyPr wrap="none">
            <a:spAutoFit/>
          </a:bodyPr>
          <a:lstStyle/>
          <a:p>
            <a:r>
              <a:rPr lang="fr-FR" b="1" i="1" dirty="0">
                <a:solidFill>
                  <a:prstClr val="black"/>
                </a:solidFill>
              </a:rPr>
              <a:t>CONCLUSION</a:t>
            </a:r>
            <a:endParaRPr lang="fr-FR" dirty="0">
              <a:solidFill>
                <a:prstClr val="black"/>
              </a:solidFill>
            </a:endParaRPr>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61</a:t>
            </a:fld>
            <a:endParaRPr lang="fr-FR">
              <a:solidFill>
                <a:prstClr val="black"/>
              </a:solidFill>
            </a:endParaRPr>
          </a:p>
        </p:txBody>
      </p:sp>
    </p:spTree>
    <p:extLst>
      <p:ext uri="{BB962C8B-B14F-4D97-AF65-F5344CB8AC3E}">
        <p14:creationId xmlns:p14="http://schemas.microsoft.com/office/powerpoint/2010/main" val="113286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106878" y="1681796"/>
            <a:ext cx="12085122" cy="4896544"/>
          </a:xfrm>
        </p:spPr>
        <p:txBody>
          <a:bodyPr>
            <a:noAutofit/>
          </a:bodyPr>
          <a:lstStyle/>
          <a:p>
            <a:pPr marL="457200" indent="-457200">
              <a:buFont typeface="+mj-lt"/>
              <a:buAutoNum type="arabicPeriod"/>
            </a:pPr>
            <a:r>
              <a:rPr lang="fr-FR" sz="1100" b="1" cap="none" dirty="0"/>
              <a:t>Découverte des fractions</a:t>
            </a:r>
            <a:r>
              <a:rPr lang="fr-FR" sz="1100" cap="none" dirty="0"/>
              <a:t>, en commençant par des fractions simples </a:t>
            </a:r>
            <a:r>
              <a:rPr lang="fr-FR" sz="1100" cap="none" dirty="0">
                <a:sym typeface="Wingdings" panose="05000000000000000000" pitchFamily="2" charset="2"/>
              </a:rPr>
              <a:t> introduction à partir de situations dans lesquelles le nombre entier ne suffit pas,</a:t>
            </a:r>
          </a:p>
          <a:p>
            <a:pPr marL="0" indent="0">
              <a:buNone/>
            </a:pPr>
            <a:r>
              <a:rPr lang="fr-FR" sz="1100" cap="none" dirty="0"/>
              <a:t> L’unité est matérialisée, varier les supports, rencontrer rapidement des fractions supérieures à 1, formulations </a:t>
            </a:r>
            <a:r>
              <a:rPr lang="fr-FR" sz="1100" cap="none" dirty="0">
                <a:solidFill>
                  <a:srgbClr val="FF0000"/>
                </a:solidFill>
              </a:rPr>
              <a:t>utilisant des mots </a:t>
            </a:r>
            <a:r>
              <a:rPr lang="fr-FR" sz="1100" cap="none" dirty="0"/>
              <a:t>(pas d’écriture symbolique)</a:t>
            </a:r>
          </a:p>
          <a:p>
            <a:pPr marL="457200" indent="-457200">
              <a:buAutoNum type="arabicPeriod" startAt="2"/>
            </a:pPr>
            <a:r>
              <a:rPr lang="fr-FR" sz="1100" b="1" cap="none" dirty="0"/>
              <a:t>Découverte de l’écriture fractionnaire, fraction d’un quantité, repérage sur une droite graduée,</a:t>
            </a:r>
          </a:p>
          <a:p>
            <a:pPr marL="457200" indent="-457200">
              <a:buAutoNum type="arabicPeriod" startAt="3"/>
            </a:pPr>
            <a:r>
              <a:rPr lang="fr-FR" sz="1100" b="1" cap="none" dirty="0"/>
              <a:t>De la fraction simple à la fraction décimale                     </a:t>
            </a:r>
            <a:r>
              <a:rPr lang="fr-FR" sz="1100" cap="none" dirty="0"/>
              <a:t>liens entre les différentes unités de numération, manipulation de diverses écritures de nombres décimaux utilisant les fractions décimales, décompositions diverses , comparaisons de nombres décimaux et demi-droite graduée , calculs avec des fractions décimales </a:t>
            </a:r>
          </a:p>
          <a:p>
            <a:pPr marL="457200" indent="-457200">
              <a:buAutoNum type="arabicPeriod" startAt="4"/>
            </a:pPr>
            <a:r>
              <a:rPr lang="fr-FR" sz="1100" b="1" cap="none" dirty="0"/>
              <a:t>Introduction de l’écriture à virgule </a:t>
            </a:r>
            <a:r>
              <a:rPr lang="fr-FR" sz="1100" b="1" cap="none" dirty="0">
                <a:sym typeface="Wingdings" panose="05000000000000000000" pitchFamily="2" charset="2"/>
              </a:rPr>
              <a:t> (</a:t>
            </a:r>
            <a:r>
              <a:rPr lang="fr-FR" sz="1100" cap="none" dirty="0"/>
              <a:t>écriture à virgule : convention d’écriture qui permet d’écrire les nombres décimaux en prolongeant le système décimal de position utilisé pour écrire les nombres entiers)  : la virgule sert à repérer le chiffre des unités, elle est placée immédiatement à droite de celui-ci ; le chiffre qui est immédiatement à droite de l’unité a une valeur dix fois plus petite que celle de l’unité : c’est donc le chiffre des dixièmes ; le chiffre qui vient immédiatement à droite du chiffre des dixièmes a une valeur dix fois plus petite que le chiffre des dixièmes, c’est donc le chiffre des centièmes car 10 centièmes = 1 dixième, etc. </a:t>
            </a:r>
          </a:p>
          <a:p>
            <a:pPr marL="0" indent="0">
              <a:buNone/>
            </a:pPr>
            <a:r>
              <a:rPr lang="fr-FR" sz="1100" b="1" cap="none" dirty="0">
                <a:sym typeface="Wingdings" panose="05000000000000000000" pitchFamily="2" charset="2"/>
              </a:rPr>
              <a:t>5.   </a:t>
            </a:r>
            <a:r>
              <a:rPr lang="fr-FR" sz="1100" b="1" cap="none" dirty="0"/>
              <a:t>Comparer, ranger, encadrer et intercaler des nombres décimaux </a:t>
            </a:r>
            <a:r>
              <a:rPr lang="fr-FR" sz="1100" cap="none" dirty="0"/>
              <a:t> : Activités déjà pratiquées avec les nombres décimaux écrits en utilisant des fractions décimales. Les élèves doivent apprendre à mener ces mêmes activités avec des nombres décimaux écrits avec des virgules. </a:t>
            </a:r>
          </a:p>
          <a:p>
            <a:pPr marL="0" indent="0">
              <a:buNone/>
            </a:pPr>
            <a:r>
              <a:rPr lang="fr-FR" sz="1100" b="1" cap="none" dirty="0">
                <a:sym typeface="Wingdings" panose="05000000000000000000" pitchFamily="2" charset="2"/>
              </a:rPr>
              <a:t>6.  </a:t>
            </a:r>
            <a:r>
              <a:rPr lang="fr-FR" sz="1100" b="1" cap="none" dirty="0"/>
              <a:t>Calculer avec des nombres décimaux </a:t>
            </a:r>
            <a:r>
              <a:rPr lang="fr-FR" sz="1100" cap="none" dirty="0"/>
              <a:t> : </a:t>
            </a:r>
            <a:r>
              <a:rPr lang="fr-FR" sz="1100" b="1" cap="none" dirty="0"/>
              <a:t>Ne se limite pas au calcul posé </a:t>
            </a:r>
            <a:r>
              <a:rPr lang="fr-FR" sz="1100" cap="none" dirty="0"/>
              <a:t> , Le calcul mental et le calcul en ligne portent fréquemment sur les nombres décimaux, </a:t>
            </a:r>
          </a:p>
          <a:p>
            <a:r>
              <a:rPr lang="fr-FR" sz="1100" cap="none" dirty="0"/>
              <a:t>Les mises en commun de procédures de calcul mental ou en ligne sont l’occasion de fréquents </a:t>
            </a:r>
            <a:r>
              <a:rPr lang="fr-FR" sz="1100" cap="none" dirty="0" err="1"/>
              <a:t>allers-retours</a:t>
            </a:r>
            <a:r>
              <a:rPr lang="fr-FR" sz="1100" cap="none" dirty="0"/>
              <a:t> entre les différentes écritures d’un même nombre décimal. </a:t>
            </a:r>
          </a:p>
          <a:p>
            <a:r>
              <a:rPr lang="fr-FR" sz="1100" cap="none" dirty="0"/>
              <a:t>Les calculs effectués s’appuient sur le sens des écritures sous forme de fractions décimales ou d’écritures à virgule et contribuent dans le même temps à comprendre l’intérêt de passer de l’une à l’autre ainsi que la signification de ces écritures. </a:t>
            </a:r>
          </a:p>
          <a:p>
            <a:r>
              <a:rPr lang="fr-FR" sz="1100" cap="none" dirty="0" err="1"/>
              <a:t>Cf</a:t>
            </a:r>
            <a:r>
              <a:rPr lang="fr-FR" sz="1100" cap="none" dirty="0"/>
              <a:t> documents ressources sur le calcul </a:t>
            </a:r>
          </a:p>
          <a:p>
            <a:pPr marL="0" indent="0">
              <a:buNone/>
            </a:pPr>
            <a:endParaRPr lang="fr-FR" sz="1100" b="1" dirty="0">
              <a:sym typeface="Wingdings" panose="05000000000000000000" pitchFamily="2" charset="2"/>
            </a:endParaRPr>
          </a:p>
          <a:p>
            <a:pPr marL="457200" indent="-457200">
              <a:buAutoNum type="arabicPeriod" startAt="4"/>
            </a:pPr>
            <a:endParaRPr lang="fr-FR" sz="1100" dirty="0"/>
          </a:p>
          <a:p>
            <a:endParaRPr lang="fr-FR" sz="1400" dirty="0"/>
          </a:p>
          <a:p>
            <a:pPr marL="457200" indent="-457200">
              <a:buAutoNum type="arabicPeriod" startAt="2"/>
            </a:pPr>
            <a:endParaRPr lang="fr-FR" sz="1400" b="1" dirty="0"/>
          </a:p>
          <a:p>
            <a:pPr marL="0" indent="0">
              <a:buNone/>
            </a:pPr>
            <a:endParaRPr lang="fr-FR" sz="2400" dirty="0">
              <a:sym typeface="Wingdings" panose="05000000000000000000" pitchFamily="2" charset="2"/>
            </a:endParaRPr>
          </a:p>
          <a:p>
            <a:pPr marL="457200" indent="-457200">
              <a:buFont typeface="+mj-lt"/>
              <a:buAutoNum type="arabicPeriod"/>
            </a:pPr>
            <a:endParaRPr lang="fr-FR" sz="2400" dirty="0">
              <a:sym typeface="Wingdings" panose="05000000000000000000" pitchFamily="2" charset="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393"/>
            <a:ext cx="5647613" cy="170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47613" y="0"/>
            <a:ext cx="4508607" cy="369332"/>
          </a:xfrm>
          <a:prstGeom prst="rect">
            <a:avLst/>
          </a:prstGeom>
        </p:spPr>
        <p:txBody>
          <a:bodyPr wrap="none">
            <a:spAutoFit/>
          </a:bodyPr>
          <a:lstStyle/>
          <a:p>
            <a:r>
              <a:rPr lang="fr-FR" b="1" i="1" dirty="0">
                <a:solidFill>
                  <a:prstClr val="black"/>
                </a:solidFill>
              </a:rPr>
              <a:t>Construction des fractions et du nombre décimal :</a:t>
            </a:r>
          </a:p>
        </p:txBody>
      </p:sp>
      <p:cxnSp>
        <p:nvCxnSpPr>
          <p:cNvPr id="5" name="Connecteur droit avec flèche 4"/>
          <p:cNvCxnSpPr/>
          <p:nvPr/>
        </p:nvCxnSpPr>
        <p:spPr>
          <a:xfrm>
            <a:off x="3241963" y="2838202"/>
            <a:ext cx="4868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Espace réservé du pied de page 3"/>
          <p:cNvSpPr>
            <a:spLocks noGrp="1"/>
          </p:cNvSpPr>
          <p:nvPr>
            <p:ph type="ftr" sz="quarter" idx="11"/>
          </p:nvPr>
        </p:nvSpPr>
        <p:spPr>
          <a:xfrm>
            <a:off x="4471166" y="6248400"/>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62</a:t>
            </a:fld>
            <a:endParaRPr lang="fr-FR">
              <a:solidFill>
                <a:prstClr val="black"/>
              </a:solidFill>
            </a:endParaRPr>
          </a:p>
        </p:txBody>
      </p:sp>
    </p:spTree>
    <p:extLst>
      <p:ext uri="{BB962C8B-B14F-4D97-AF65-F5344CB8AC3E}">
        <p14:creationId xmlns:p14="http://schemas.microsoft.com/office/powerpoint/2010/main" val="3984267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628392"/>
          </a:xfrm>
        </p:spPr>
        <p:txBody>
          <a:bodyPr/>
          <a:lstStyle/>
          <a:p>
            <a:r>
              <a:rPr lang="fr-FR" dirty="0"/>
              <a:t>SITOGRAPHIE ET BIBLIOGRAPHIE</a:t>
            </a:r>
          </a:p>
        </p:txBody>
      </p:sp>
      <p:sp>
        <p:nvSpPr>
          <p:cNvPr id="3" name="Espace réservé du contenu 2"/>
          <p:cNvSpPr>
            <a:spLocks noGrp="1"/>
          </p:cNvSpPr>
          <p:nvPr>
            <p:ph sz="quarter" idx="13"/>
          </p:nvPr>
        </p:nvSpPr>
        <p:spPr/>
        <p:txBody>
          <a:bodyPr/>
          <a:lstStyle/>
          <a:p>
            <a:r>
              <a:rPr lang="fr-FR" sz="1200" dirty="0">
                <a:hlinkClick r:id="rId2"/>
              </a:rPr>
              <a:t>https://www.reseau-canope.fr/mathematiques-stella-baruk/</a:t>
            </a:r>
            <a:endParaRPr lang="fr-FR" sz="1200" dirty="0"/>
          </a:p>
          <a:p>
            <a:r>
              <a:rPr lang="fr-FR" sz="1200" dirty="0">
                <a:hlinkClick r:id="rId3"/>
              </a:rPr>
              <a:t>http://www.ia94.ac-creteil.fr/maths/projet_phare/321/accueil_321.htm</a:t>
            </a:r>
            <a:r>
              <a:rPr lang="fr-FR" sz="1200" dirty="0"/>
              <a:t> </a:t>
            </a:r>
          </a:p>
          <a:p>
            <a:r>
              <a:rPr lang="fr-FR" sz="1200" dirty="0">
                <a:hlinkClick r:id="rId4"/>
              </a:rPr>
              <a:t>http://www.apmep.tlse.free.fr/spip/spip.php?article13</a:t>
            </a:r>
            <a:endParaRPr lang="fr-FR" sz="1200" dirty="0"/>
          </a:p>
          <a:p>
            <a:r>
              <a:rPr lang="fr-FR" sz="1200" dirty="0">
                <a:hlinkClick r:id="rId5"/>
              </a:rPr>
              <a:t>http://www.atelier.on.ca/edu/core.cfm?p=modView.cfm&amp;L=2&amp;modID=50&amp;c=1&amp;navID=modView</a:t>
            </a:r>
            <a:endParaRPr lang="fr-FR" sz="1200" dirty="0"/>
          </a:p>
          <a:p>
            <a:r>
              <a:rPr lang="fr-FR" sz="1200" dirty="0">
                <a:hlinkClick r:id="rId6"/>
              </a:rPr>
              <a:t>http://www-irem.ujf-grenoble.fr/revues/revue_x/fic/10/10x1.pdf</a:t>
            </a:r>
            <a:r>
              <a:rPr lang="fr-FR" sz="1200" dirty="0"/>
              <a:t> (les erreurs des élèves /fractions et décimaux)</a:t>
            </a:r>
          </a:p>
          <a:p>
            <a:pPr marL="0" indent="0">
              <a:buNone/>
            </a:pPr>
            <a:endParaRPr lang="fr-FR" dirty="0"/>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63</a:t>
            </a:fld>
            <a:endParaRPr lang="fr-FR">
              <a:solidFill>
                <a:prstClr val="black"/>
              </a:solidFill>
            </a:endParaRPr>
          </a:p>
        </p:txBody>
      </p:sp>
    </p:spTree>
    <p:extLst>
      <p:ext uri="{BB962C8B-B14F-4D97-AF65-F5344CB8AC3E}">
        <p14:creationId xmlns:p14="http://schemas.microsoft.com/office/powerpoint/2010/main" val="3258724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646612"/>
          </a:xfrm>
        </p:spPr>
        <p:txBody>
          <a:bodyPr/>
          <a:lstStyle/>
          <a:p>
            <a:r>
              <a:rPr lang="fr-FR" dirty="0"/>
              <a:t>INITIATION A LA PROGRAMMATION</a:t>
            </a:r>
          </a:p>
        </p:txBody>
      </p:sp>
      <p:sp>
        <p:nvSpPr>
          <p:cNvPr id="3" name="Espace réservé du contenu 2"/>
          <p:cNvSpPr>
            <a:spLocks noGrp="1"/>
          </p:cNvSpPr>
          <p:nvPr>
            <p:ph sz="quarter" idx="13"/>
          </p:nvPr>
        </p:nvSpPr>
        <p:spPr>
          <a:xfrm>
            <a:off x="388307" y="1578280"/>
            <a:ext cx="11311003" cy="4212920"/>
          </a:xfrm>
        </p:spPr>
        <p:txBody>
          <a:bodyPr>
            <a:normAutofit/>
          </a:bodyPr>
          <a:lstStyle/>
          <a:p>
            <a:pPr marL="0" indent="0">
              <a:buNone/>
            </a:pPr>
            <a:r>
              <a:rPr lang="fr-FR" sz="1700" cap="none" dirty="0"/>
              <a:t>L’initiation à la programmation constitue une nouveauté importante pour les cycles 2 et 3. Elle s’inscrit dans les objectifs du socle commun de connaissances, de compétences et de culture, où il est précisé, dans le domaine 1 (les langages pour penser et communiquer). L’initiation à la programmation apparaît dans les programme au sein du thème espace et géométrie en lien avec </a:t>
            </a:r>
            <a:r>
              <a:rPr lang="fr-FR" sz="1700" cap="none" dirty="0">
                <a:solidFill>
                  <a:srgbClr val="FF0000"/>
                </a:solidFill>
              </a:rPr>
              <a:t>l’objectif « (se) repérer et (se) déplacer en utilisant des repères » au cycle 2 </a:t>
            </a:r>
            <a:r>
              <a:rPr lang="fr-FR" sz="1700" cap="none" dirty="0"/>
              <a:t>et « </a:t>
            </a:r>
            <a:r>
              <a:rPr lang="fr-FR" sz="1700" cap="none" dirty="0">
                <a:solidFill>
                  <a:srgbClr val="FF0000"/>
                </a:solidFill>
              </a:rPr>
              <a:t>(se) repérer et (se) déplacer dans l’espace en utilisant ou en élaborant des représentations » au cycle 3. </a:t>
            </a:r>
            <a:endParaRPr lang="fr-FR" dirty="0"/>
          </a:p>
          <a:p>
            <a:pPr marL="0" indent="0">
              <a:buNone/>
            </a:pPr>
            <a:r>
              <a:rPr lang="fr-FR" sz="1700" cap="none" dirty="0"/>
              <a:t>La diversité des équipements sur le territoire nécessite de s’appuyer sur des activités faisant appel des supports variés </a:t>
            </a:r>
            <a:r>
              <a:rPr lang="fr-FR" sz="1700" cap="none" dirty="0">
                <a:solidFill>
                  <a:srgbClr val="FF0000"/>
                </a:solidFill>
              </a:rPr>
              <a:t>:</a:t>
            </a:r>
          </a:p>
          <a:p>
            <a:pPr marL="0" indent="0">
              <a:buNone/>
            </a:pPr>
            <a:r>
              <a:rPr lang="fr-FR" sz="1700" cap="none" dirty="0">
                <a:solidFill>
                  <a:srgbClr val="FF0000"/>
                </a:solidFill>
              </a:rPr>
              <a:t>• sans matériel spécifique, « en débranché », </a:t>
            </a:r>
          </a:p>
          <a:p>
            <a:pPr marL="0" indent="0">
              <a:buNone/>
            </a:pPr>
            <a:r>
              <a:rPr lang="fr-FR" sz="1700" cap="none" dirty="0">
                <a:solidFill>
                  <a:srgbClr val="FF0000"/>
                </a:solidFill>
              </a:rPr>
              <a:t>• des robots programmables, </a:t>
            </a:r>
          </a:p>
          <a:p>
            <a:pPr marL="0" indent="0">
              <a:buNone/>
            </a:pPr>
            <a:r>
              <a:rPr lang="fr-FR" sz="1700" cap="none" dirty="0">
                <a:solidFill>
                  <a:srgbClr val="FF0000"/>
                </a:solidFill>
              </a:rPr>
              <a:t>• des applications en ligne utilisables sur ordinateurs ou tablettes ;</a:t>
            </a:r>
          </a:p>
          <a:p>
            <a:pPr marL="0" indent="0">
              <a:buNone/>
            </a:pPr>
            <a:r>
              <a:rPr lang="fr-FR" sz="1700" cap="none" dirty="0">
                <a:solidFill>
                  <a:srgbClr val="FF0000"/>
                </a:solidFill>
              </a:rPr>
              <a:t>• des logiciels pouvant être installés sur des ordinateurs ou des tablettes</a:t>
            </a:r>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64</a:t>
            </a:fld>
            <a:endParaRPr lang="fr-FR">
              <a:solidFill>
                <a:prstClr val="black"/>
              </a:solidFill>
            </a:endParaRPr>
          </a:p>
        </p:txBody>
      </p:sp>
    </p:spTree>
    <p:extLst>
      <p:ext uri="{BB962C8B-B14F-4D97-AF65-F5344CB8AC3E}">
        <p14:creationId xmlns:p14="http://schemas.microsoft.com/office/powerpoint/2010/main" val="42847677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INITIATION A LA PROGRAMMATION</a:t>
            </a:r>
          </a:p>
        </p:txBody>
      </p:sp>
      <p:sp>
        <p:nvSpPr>
          <p:cNvPr id="3" name="Espace réservé du contenu 2"/>
          <p:cNvSpPr>
            <a:spLocks noGrp="1"/>
          </p:cNvSpPr>
          <p:nvPr>
            <p:ph sz="quarter" idx="13"/>
          </p:nvPr>
        </p:nvSpPr>
        <p:spPr/>
        <p:txBody>
          <a:bodyPr/>
          <a:lstStyle/>
          <a:p>
            <a:r>
              <a:rPr lang="fr-FR" sz="1600" cap="none" dirty="0">
                <a:hlinkClick r:id="rId2"/>
              </a:rPr>
              <a:t>Situations en débranché</a:t>
            </a:r>
          </a:p>
          <a:p>
            <a:pPr marL="0" indent="0">
              <a:buNone/>
            </a:pPr>
            <a:r>
              <a:rPr lang="fr-FR" sz="1400" cap="none" dirty="0">
                <a:hlinkClick r:id="rId2"/>
              </a:rPr>
              <a:t>Http://cache.Media.Education.Gouv.Fr/file/initiation_a_la_programmation/88/4/ra16_c2_c3_math_annexe_1_1_en_debranche_la_fusee_624884.Pdf</a:t>
            </a:r>
            <a:endParaRPr lang="fr-FR" sz="1400" cap="none" dirty="0"/>
          </a:p>
          <a:p>
            <a:pPr marL="0" indent="0">
              <a:buNone/>
            </a:pPr>
            <a:r>
              <a:rPr lang="fr-FR" sz="1400" cap="none" dirty="0">
                <a:hlinkClick r:id="rId3"/>
              </a:rPr>
              <a:t>Http://cache.Media.Education.Gouv.Fr/file/initiation_a_la_programmation/88/6/ra16_c2_c3_math_annexe_1_2_en_debranche_facteur_624886.Pdf</a:t>
            </a:r>
            <a:endParaRPr lang="fr-FR" sz="1400" cap="none" dirty="0"/>
          </a:p>
          <a:p>
            <a:pPr marL="0" indent="0">
              <a:buNone/>
            </a:pPr>
            <a:r>
              <a:rPr lang="fr-FR" sz="1400" cap="none" dirty="0">
                <a:hlinkClick r:id="rId4"/>
              </a:rPr>
              <a:t>http://cache.media.education.gouv.fr/file/Initiation_a_la_programmation/88/8/RA16_C2_C3_MATH_annexe_1_3_en_debranche_decouvrir_monde_624888.pdf</a:t>
            </a:r>
            <a:endParaRPr lang="fr-FR" dirty="0"/>
          </a:p>
          <a:p>
            <a:pPr marL="0" indent="0">
              <a:buNone/>
            </a:pPr>
            <a:endParaRPr lang="fr-FR" dirty="0"/>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65</a:t>
            </a:fld>
            <a:endParaRPr lang="fr-FR">
              <a:solidFill>
                <a:prstClr val="black"/>
              </a:solidFill>
            </a:endParaRPr>
          </a:p>
        </p:txBody>
      </p:sp>
    </p:spTree>
    <p:extLst>
      <p:ext uri="{BB962C8B-B14F-4D97-AF65-F5344CB8AC3E}">
        <p14:creationId xmlns:p14="http://schemas.microsoft.com/office/powerpoint/2010/main" val="2523386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INITIATION A LA PROGRAMMATION</a:t>
            </a:r>
          </a:p>
        </p:txBody>
      </p:sp>
      <p:sp>
        <p:nvSpPr>
          <p:cNvPr id="3" name="Espace réservé du contenu 2"/>
          <p:cNvSpPr>
            <a:spLocks noGrp="1"/>
          </p:cNvSpPr>
          <p:nvPr>
            <p:ph sz="quarter" idx="13"/>
          </p:nvPr>
        </p:nvSpPr>
        <p:spPr/>
        <p:txBody>
          <a:bodyPr/>
          <a:lstStyle/>
          <a:p>
            <a:r>
              <a:rPr lang="fr-FR" sz="1400" cap="none" dirty="0">
                <a:hlinkClick r:id="rId2"/>
              </a:rPr>
              <a:t>Les Robots </a:t>
            </a:r>
          </a:p>
          <a:p>
            <a:pPr marL="0" indent="0">
              <a:buNone/>
            </a:pPr>
            <a:r>
              <a:rPr lang="fr-FR" sz="1400" cap="none" dirty="0">
                <a:hlinkClick r:id="rId2"/>
              </a:rPr>
              <a:t>Http://cache.Media.Education.Gouv.Fr/file/initiation_a_la_programmation/89/7/ra16_c2_c3_math_annexe_2_2_robots_premiere_seance_624897.Pdf</a:t>
            </a:r>
            <a:endParaRPr lang="fr-FR" sz="1400" cap="none" dirty="0"/>
          </a:p>
          <a:p>
            <a:pPr marL="0" indent="0">
              <a:buNone/>
            </a:pPr>
            <a:r>
              <a:rPr lang="fr-FR" sz="1400" cap="none" dirty="0">
                <a:hlinkClick r:id="rId3"/>
              </a:rPr>
              <a:t>Http://cache.Media.Education.Gouv.Fr/file/initiation_a_la_programmation/89/9/ra16_c2_c3_math_annexe_2_3_robots_premier_defi_624899.Pdf</a:t>
            </a:r>
            <a:endParaRPr lang="fr-FR" sz="1400" cap="none" dirty="0"/>
          </a:p>
          <a:p>
            <a:pPr marL="0" indent="0">
              <a:buNone/>
            </a:pPr>
            <a:r>
              <a:rPr lang="fr-FR" sz="1400" cap="none" dirty="0">
                <a:hlinkClick r:id="rId4"/>
              </a:rPr>
              <a:t>Http://cache.Media.Education.Gouv.Fr/file/initiation_a_la_programmation/90/1/ra16_c2_c3_math_annexe_2_4_robots_acivite_pro_bot_624901.Pdf</a:t>
            </a:r>
            <a:endParaRPr lang="fr-FR" sz="1400" cap="none" dirty="0"/>
          </a:p>
          <a:p>
            <a:pPr marL="0" indent="0">
              <a:buNone/>
            </a:pPr>
            <a:endParaRPr lang="fr-FR" dirty="0"/>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66</a:t>
            </a:fld>
            <a:endParaRPr lang="fr-FR">
              <a:solidFill>
                <a:prstClr val="black"/>
              </a:solidFill>
            </a:endParaRPr>
          </a:p>
        </p:txBody>
      </p:sp>
    </p:spTree>
    <p:extLst>
      <p:ext uri="{BB962C8B-B14F-4D97-AF65-F5344CB8AC3E}">
        <p14:creationId xmlns:p14="http://schemas.microsoft.com/office/powerpoint/2010/main" val="29730753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441096"/>
            <a:ext cx="10364451" cy="664373"/>
          </a:xfrm>
        </p:spPr>
        <p:txBody>
          <a:bodyPr/>
          <a:lstStyle/>
          <a:p>
            <a:r>
              <a:rPr lang="fr-FR" dirty="0"/>
              <a:t>INITIATION A LA PROGRAMMATION</a:t>
            </a:r>
          </a:p>
        </p:txBody>
      </p:sp>
      <p:sp>
        <p:nvSpPr>
          <p:cNvPr id="3" name="Espace réservé du contenu 2"/>
          <p:cNvSpPr>
            <a:spLocks noGrp="1"/>
          </p:cNvSpPr>
          <p:nvPr>
            <p:ph sz="quarter" idx="13"/>
          </p:nvPr>
        </p:nvSpPr>
        <p:spPr>
          <a:xfrm>
            <a:off x="425302" y="1610436"/>
            <a:ext cx="10852298" cy="4811629"/>
          </a:xfrm>
        </p:spPr>
        <p:txBody>
          <a:bodyPr>
            <a:noAutofit/>
          </a:bodyPr>
          <a:lstStyle/>
          <a:p>
            <a:r>
              <a:rPr lang="fr-FR" sz="1400" cap="none" dirty="0">
                <a:solidFill>
                  <a:srgbClr val="FF0000"/>
                </a:solidFill>
              </a:rPr>
              <a:t>Des sites pour programmer </a:t>
            </a:r>
          </a:p>
          <a:p>
            <a:pPr marL="0" indent="0">
              <a:buNone/>
            </a:pPr>
            <a:r>
              <a:rPr lang="fr-FR" sz="1400" cap="none" dirty="0">
                <a:hlinkClick r:id="rId2"/>
              </a:rPr>
              <a:t>Http://cache.Media.Education.Gouv.Fr/file/initiation_a_la_programmation/90/3/ra16_c2_c3_math_annexe_3_internet_fiche_descriptive_624903.Pdf</a:t>
            </a:r>
            <a:endParaRPr lang="fr-FR" sz="1400" cap="none" dirty="0"/>
          </a:p>
          <a:p>
            <a:pPr marL="0" indent="0">
              <a:buNone/>
            </a:pPr>
            <a:r>
              <a:rPr lang="fr-FR" sz="1400" cap="none" dirty="0">
                <a:hlinkClick r:id="rId3"/>
              </a:rPr>
              <a:t>Https://studio.Code.Org/</a:t>
            </a:r>
            <a:endParaRPr lang="fr-FR" sz="1400" cap="none" dirty="0"/>
          </a:p>
          <a:p>
            <a:r>
              <a:rPr lang="fr-FR" sz="1400" cap="none" dirty="0">
                <a:solidFill>
                  <a:srgbClr val="FF0000"/>
                </a:solidFill>
              </a:rPr>
              <a:t>Des applications </a:t>
            </a:r>
            <a:r>
              <a:rPr lang="fr-FR" sz="1400" cap="none" dirty="0"/>
              <a:t> </a:t>
            </a:r>
            <a:r>
              <a:rPr lang="fr-FR" sz="1400" cap="none" dirty="0" err="1"/>
              <a:t>Scracht</a:t>
            </a:r>
            <a:r>
              <a:rPr lang="fr-FR" sz="1400" cap="none" dirty="0"/>
              <a:t> junior : est une application existant sur tablette </a:t>
            </a:r>
            <a:r>
              <a:rPr lang="fr-FR" sz="1400" cap="none" dirty="0" err="1"/>
              <a:t>android</a:t>
            </a:r>
            <a:r>
              <a:rPr lang="fr-FR" sz="1400" cap="none" dirty="0"/>
              <a:t> et </a:t>
            </a:r>
            <a:r>
              <a:rPr lang="fr-FR" sz="1400" cap="none" dirty="0" err="1"/>
              <a:t>ios</a:t>
            </a:r>
            <a:r>
              <a:rPr lang="fr-FR" sz="1400" cap="none" dirty="0"/>
              <a:t>. Scratch, logiciel de programmation conçu par l’institut de technologie du </a:t>
            </a:r>
            <a:r>
              <a:rPr lang="fr-FR" sz="1400" cap="none" dirty="0" err="1"/>
              <a:t>massachusetts</a:t>
            </a:r>
            <a:r>
              <a:rPr lang="fr-FR" sz="1400" cap="none" dirty="0"/>
              <a:t>, est conçu pour les élèves de 8 à 16 ans. </a:t>
            </a:r>
            <a:r>
              <a:rPr lang="fr-FR" sz="1400" cap="none" dirty="0" err="1"/>
              <a:t>Scratchjr</a:t>
            </a:r>
            <a:r>
              <a:rPr lang="fr-FR" sz="1400" cap="none" dirty="0"/>
              <a:t> a pour but de permettre l’apprentissage du code à de plus jeunes élèves (5 à 7 ans). Pour les enseignants comme pour les élèves, la prise en main de </a:t>
            </a:r>
            <a:r>
              <a:rPr lang="fr-FR" sz="1400" cap="none" dirty="0" err="1"/>
              <a:t>scratchjr</a:t>
            </a:r>
            <a:r>
              <a:rPr lang="fr-FR" sz="1400" cap="none" dirty="0"/>
              <a:t>  est simple, car l’ergonomie de l’application est très intuitive. </a:t>
            </a:r>
          </a:p>
          <a:p>
            <a:pPr marL="0" indent="0">
              <a:buNone/>
            </a:pPr>
            <a:r>
              <a:rPr lang="fr-FR" sz="1400" cap="none" dirty="0">
                <a:hlinkClick r:id="rId4"/>
              </a:rPr>
              <a:t>Https://www.Scratchjr.Org/</a:t>
            </a:r>
            <a:r>
              <a:rPr lang="fr-FR" sz="1400" cap="none" dirty="0"/>
              <a:t> </a:t>
            </a:r>
            <a:r>
              <a:rPr lang="fr-FR" sz="1400" cap="none" dirty="0">
                <a:hlinkClick r:id="rId5"/>
              </a:rPr>
              <a:t>http://cache.media.education.gouv.fr/file/Initiation_a_la_programmation/90/8/RA16_C2_C3_MATH_annexe_4_2_scratch_prise_en_main_624908.pdf</a:t>
            </a:r>
            <a:endParaRPr lang="fr-FR" sz="1400" cap="none" dirty="0"/>
          </a:p>
          <a:p>
            <a:pPr marL="0" indent="0">
              <a:buNone/>
            </a:pPr>
            <a:r>
              <a:rPr lang="fr-FR" sz="1400" cap="none" dirty="0">
                <a:hlinkClick r:id="rId6"/>
              </a:rPr>
              <a:t>http://cache.media.education.gouv.fr/file/Initiation_a_la_programmation/91/0/RA16_C2_C3_MATH_annexe_4_3_scratch_approfondissement_624910.pdf</a:t>
            </a:r>
            <a:endParaRPr lang="fr-FR" sz="1400" cap="none" dirty="0"/>
          </a:p>
          <a:p>
            <a:pPr marL="0" indent="0">
              <a:buNone/>
            </a:pPr>
            <a:endParaRPr lang="fr-FR" sz="1400" cap="none" dirty="0"/>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67</a:t>
            </a:fld>
            <a:endParaRPr lang="fr-FR">
              <a:solidFill>
                <a:prstClr val="black"/>
              </a:solidFill>
            </a:endParaRPr>
          </a:p>
        </p:txBody>
      </p:sp>
    </p:spTree>
    <p:extLst>
      <p:ext uri="{BB962C8B-B14F-4D97-AF65-F5344CB8AC3E}">
        <p14:creationId xmlns:p14="http://schemas.microsoft.com/office/powerpoint/2010/main" val="4586073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828146"/>
          </a:xfrm>
        </p:spPr>
        <p:txBody>
          <a:bodyPr/>
          <a:lstStyle/>
          <a:p>
            <a:r>
              <a:rPr lang="fr-FR" dirty="0"/>
              <a:t>INITIATION A LA PROGRAMMATION</a:t>
            </a:r>
          </a:p>
        </p:txBody>
      </p:sp>
      <p:sp>
        <p:nvSpPr>
          <p:cNvPr id="3" name="Espace réservé du contenu 2"/>
          <p:cNvSpPr>
            <a:spLocks noGrp="1"/>
          </p:cNvSpPr>
          <p:nvPr>
            <p:ph sz="quarter" idx="13"/>
          </p:nvPr>
        </p:nvSpPr>
        <p:spPr>
          <a:xfrm>
            <a:off x="477672" y="1446664"/>
            <a:ext cx="11518710" cy="4344535"/>
          </a:xfrm>
        </p:spPr>
        <p:txBody>
          <a:bodyPr>
            <a:normAutofit fontScale="47500" lnSpcReduction="20000"/>
          </a:bodyPr>
          <a:lstStyle/>
          <a:p>
            <a:r>
              <a:rPr lang="fr-FR" sz="5600" cap="none" dirty="0">
                <a:hlinkClick r:id="rId2"/>
              </a:rPr>
              <a:t>Https://scratch.Mit.Edu/</a:t>
            </a:r>
            <a:endParaRPr lang="fr-FR" sz="5600" cap="none" dirty="0"/>
          </a:p>
          <a:p>
            <a:pPr marL="0" indent="0">
              <a:buNone/>
            </a:pPr>
            <a:r>
              <a:rPr lang="fr-FR" sz="5600" cap="none" dirty="0"/>
              <a:t>Il existe deux modalités pour utiliser ce logiciel : </a:t>
            </a:r>
          </a:p>
          <a:p>
            <a:pPr marL="0" indent="0">
              <a:buNone/>
            </a:pPr>
            <a:r>
              <a:rPr lang="fr-FR" sz="5600" cap="none" dirty="0">
                <a:solidFill>
                  <a:srgbClr val="FF0000"/>
                </a:solidFill>
              </a:rPr>
              <a:t>Utilisation en ligne </a:t>
            </a:r>
            <a:r>
              <a:rPr lang="fr-FR" sz="5600" cap="none" dirty="0"/>
              <a:t>(Disposer d’une version à jour du logiciel adobe </a:t>
            </a:r>
            <a:r>
              <a:rPr lang="fr-FR" sz="5600" cap="none" dirty="0" err="1"/>
              <a:t>flashplayer</a:t>
            </a:r>
            <a:r>
              <a:rPr lang="fr-FR" sz="5600" cap="none" dirty="0"/>
              <a:t>)</a:t>
            </a:r>
          </a:p>
          <a:p>
            <a:pPr marL="0" indent="0">
              <a:buNone/>
            </a:pPr>
            <a:r>
              <a:rPr lang="fr-FR" sz="5600" cap="none" dirty="0">
                <a:hlinkClick r:id="rId3"/>
              </a:rPr>
              <a:t>Http://scratch.Mit.Edu/</a:t>
            </a:r>
            <a:r>
              <a:rPr lang="fr-FR" sz="5600" cap="none" dirty="0"/>
              <a:t>  (Et cliquer sur l’onglet créer)</a:t>
            </a:r>
          </a:p>
          <a:p>
            <a:pPr marL="0" indent="0">
              <a:buNone/>
            </a:pPr>
            <a:r>
              <a:rPr lang="fr-FR" sz="5600" cap="none" dirty="0">
                <a:solidFill>
                  <a:srgbClr val="FF0000"/>
                </a:solidFill>
              </a:rPr>
              <a:t>Utilisation hors connexion (</a:t>
            </a:r>
            <a:r>
              <a:rPr lang="fr-FR" sz="5600" cap="none" dirty="0"/>
              <a:t>Télécharger et exécuter si cela ne se fait pas automatiquement) </a:t>
            </a:r>
          </a:p>
          <a:p>
            <a:pPr marL="0" indent="0">
              <a:buNone/>
            </a:pPr>
            <a:r>
              <a:rPr lang="fr-FR" sz="5600" cap="none" dirty="0">
                <a:hlinkClick r:id="rId4"/>
              </a:rPr>
              <a:t>Http://cache.Media.Education.Gouv.Fr/file/initiation_a_la_programmation/91/2/ra16_c2_c3_math_annexe_5_1_scratch_prise_en_main_624912.Pdf</a:t>
            </a:r>
            <a:endParaRPr lang="fr-FR" sz="5600" cap="none" dirty="0"/>
          </a:p>
          <a:p>
            <a:pPr marL="0" indent="0">
              <a:buNone/>
            </a:pPr>
            <a:endParaRPr lang="fr-FR" sz="5600" cap="none" dirty="0"/>
          </a:p>
        </p:txBody>
      </p:sp>
      <p:sp>
        <p:nvSpPr>
          <p:cNvPr id="4" name="Espace réservé du pied de page 3"/>
          <p:cNvSpPr>
            <a:spLocks noGrp="1"/>
          </p:cNvSpPr>
          <p:nvPr>
            <p:ph type="ftr" sz="quarter" idx="11"/>
          </p:nvPr>
        </p:nvSpPr>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68</a:t>
            </a:fld>
            <a:endParaRPr lang="fr-FR">
              <a:solidFill>
                <a:prstClr val="black"/>
              </a:solidFill>
            </a:endParaRPr>
          </a:p>
        </p:txBody>
      </p:sp>
    </p:spTree>
    <p:extLst>
      <p:ext uri="{BB962C8B-B14F-4D97-AF65-F5344CB8AC3E}">
        <p14:creationId xmlns:p14="http://schemas.microsoft.com/office/powerpoint/2010/main" val="15983453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773555"/>
          </a:xfrm>
        </p:spPr>
        <p:txBody>
          <a:bodyPr/>
          <a:lstStyle/>
          <a:p>
            <a:r>
              <a:rPr lang="fr-FR" dirty="0"/>
              <a:t>INITIATION A LA PROGRAMMATION</a:t>
            </a:r>
          </a:p>
        </p:txBody>
      </p:sp>
      <p:sp>
        <p:nvSpPr>
          <p:cNvPr id="3" name="Espace réservé du contenu 2"/>
          <p:cNvSpPr>
            <a:spLocks noGrp="1"/>
          </p:cNvSpPr>
          <p:nvPr>
            <p:ph sz="quarter" idx="13"/>
          </p:nvPr>
        </p:nvSpPr>
        <p:spPr/>
        <p:txBody>
          <a:bodyPr/>
          <a:lstStyle/>
          <a:p>
            <a:r>
              <a:rPr lang="fr-FR" cap="none" dirty="0">
                <a:hlinkClick r:id="rId2"/>
              </a:rPr>
              <a:t>Prise en main de scratch, premières activités, activités géométriques, </a:t>
            </a:r>
          </a:p>
          <a:p>
            <a:pPr marL="0" indent="0">
              <a:buNone/>
            </a:pPr>
            <a:r>
              <a:rPr lang="fr-FR" sz="1400" cap="none" dirty="0">
                <a:hlinkClick r:id="rId3"/>
              </a:rPr>
              <a:t>Http://cache.Media.Education.Gouv.Fr/file/initiation_a_la_programmation/91/2/ra16_c2_c3_math_annexe_5_1_scratch_prise_en_main_624912.Pdf</a:t>
            </a:r>
            <a:endParaRPr lang="fr-FR" sz="1400" cap="none" dirty="0"/>
          </a:p>
          <a:p>
            <a:pPr marL="0" indent="0">
              <a:buNone/>
            </a:pPr>
            <a:r>
              <a:rPr lang="fr-FR" sz="1400" cap="none" dirty="0">
                <a:hlinkClick r:id="rId4"/>
              </a:rPr>
              <a:t>Http://cache.Media.Education.Gouv.Fr/file/initiation_a_la_programmation/91/4/ra16_c2_c3_math_annexe_5_3_scratch_premieres_activites_624914.Pdf</a:t>
            </a:r>
            <a:endParaRPr lang="fr-FR" sz="1400" cap="none" dirty="0"/>
          </a:p>
          <a:p>
            <a:pPr marL="0" indent="0">
              <a:buNone/>
            </a:pPr>
            <a:r>
              <a:rPr lang="fr-FR" sz="1400" cap="none" dirty="0">
                <a:hlinkClick r:id="rId5"/>
              </a:rPr>
              <a:t>Http://cache.Media.Education.Gouv.Fr/file/initiation_a_la_programmation/91/6/ra16_c2_c3_math_annexe_5_4_scratch_figures_geo_624916.Pdf</a:t>
            </a:r>
            <a:endParaRPr lang="fr-FR" sz="1400" cap="none" dirty="0"/>
          </a:p>
          <a:p>
            <a:pPr marL="0" indent="0">
              <a:buNone/>
            </a:pPr>
            <a:r>
              <a:rPr lang="fr-FR" sz="1400" cap="none" dirty="0">
                <a:hlinkClick r:id="rId6"/>
              </a:rPr>
              <a:t>http://cache.media.education.gouv.fr/file/Initiation_a_la_programmation/91/8/RA16_C2_C3_MATH_annexe_5_5_scratch_debogage_624918.pdf</a:t>
            </a:r>
            <a:endParaRPr lang="fr-FR" sz="1400" cap="none" dirty="0"/>
          </a:p>
          <a:p>
            <a:pPr marL="0" indent="0">
              <a:buNone/>
            </a:pPr>
            <a:endParaRPr lang="fr-FR" sz="1400" cap="none" dirty="0"/>
          </a:p>
          <a:p>
            <a:endParaRPr lang="fr-FR" dirty="0"/>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69</a:t>
            </a:fld>
            <a:endParaRPr lang="fr-FR">
              <a:solidFill>
                <a:prstClr val="black"/>
              </a:solidFill>
            </a:endParaRPr>
          </a:p>
        </p:txBody>
      </p:sp>
    </p:spTree>
    <p:extLst>
      <p:ext uri="{BB962C8B-B14F-4D97-AF65-F5344CB8AC3E}">
        <p14:creationId xmlns:p14="http://schemas.microsoft.com/office/powerpoint/2010/main" val="3772787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8055" y="332508"/>
            <a:ext cx="10364451" cy="403761"/>
          </a:xfrm>
        </p:spPr>
        <p:txBody>
          <a:bodyPr>
            <a:normAutofit fontScale="90000"/>
          </a:bodyPr>
          <a:lstStyle/>
          <a:p>
            <a:br>
              <a:rPr lang="fr-FR" dirty="0"/>
            </a:br>
            <a:r>
              <a:rPr lang="fr-FR" dirty="0"/>
              <a:t>Progressivité des apprentissages </a:t>
            </a:r>
            <a:br>
              <a:rPr lang="fr-FR" b="1" dirty="0"/>
            </a:br>
            <a:endParaRPr lang="fr-FR" dirty="0"/>
          </a:p>
        </p:txBody>
      </p:sp>
      <mc:AlternateContent xmlns:mc="http://schemas.openxmlformats.org/markup-compatibility/2006" xmlns:a14="http://schemas.microsoft.com/office/drawing/2010/main">
        <mc:Choice Requires="a14">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3235375994"/>
                  </p:ext>
                </p:extLst>
              </p:nvPr>
            </p:nvGraphicFramePr>
            <p:xfrm>
              <a:off x="0" y="736269"/>
              <a:ext cx="12191999" cy="5743764"/>
            </p:xfrm>
            <a:graphic>
              <a:graphicData uri="http://schemas.openxmlformats.org/drawingml/2006/table">
                <a:tbl>
                  <a:tblPr firstRow="1" bandRow="1">
                    <a:tableStyleId>{5C22544A-7EE6-4342-B048-85BDC9FD1C3A}</a:tableStyleId>
                  </a:tblPr>
                  <a:tblGrid>
                    <a:gridCol w="5490384">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6493335">
                      <a:extLst>
                        <a:ext uri="{9D8B030D-6E8A-4147-A177-3AD203B41FA5}">
                          <a16:colId xmlns:a16="http://schemas.microsoft.com/office/drawing/2014/main" val="20002"/>
                        </a:ext>
                      </a:extLst>
                    </a:gridCol>
                  </a:tblGrid>
                  <a:tr h="332987">
                    <a:tc>
                      <a:txBody>
                        <a:bodyPr/>
                        <a:lstStyle/>
                        <a:p>
                          <a:r>
                            <a:rPr lang="fr-FR" dirty="0"/>
                            <a:t>C2</a:t>
                          </a:r>
                        </a:p>
                      </a:txBody>
                      <a:tcPr/>
                    </a:tc>
                    <a:tc>
                      <a:txBody>
                        <a:bodyPr/>
                        <a:lstStyle/>
                        <a:p>
                          <a:endParaRPr lang="fr-FR"/>
                        </a:p>
                      </a:txBody>
                      <a:tcPr/>
                    </a:tc>
                    <a:tc>
                      <a:txBody>
                        <a:bodyPr/>
                        <a:lstStyle/>
                        <a:p>
                          <a:r>
                            <a:rPr lang="fr-FR" dirty="0"/>
                            <a:t>C3</a:t>
                          </a:r>
                        </a:p>
                      </a:txBody>
                      <a:tcPr/>
                    </a:tc>
                    <a:extLst>
                      <a:ext uri="{0D108BD9-81ED-4DB2-BD59-A6C34878D82A}">
                        <a16:rowId xmlns:a16="http://schemas.microsoft.com/office/drawing/2014/main" val="10000"/>
                      </a:ext>
                    </a:extLst>
                  </a:tr>
                  <a:tr h="1445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t>Ce système, qualifié de système décimal de position, est fondé sur le principe de position et le principe du rapport de dix entre les différentes unités *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i="1" dirty="0"/>
                            <a:t>(la valeur d'un chiffre est dix fois plus petite que celle du chiffre écrit immédiatement à sa gauche et dix fois plus grande que celle du chiffre qui est écrit immédiatement à sa droite)</a:t>
                          </a:r>
                        </a:p>
                      </a:txBody>
                      <a:tcPr/>
                    </a:tc>
                    <a:tc>
                      <a:txBody>
                        <a:bodyPr/>
                        <a:lstStyle/>
                        <a:p>
                          <a:endParaRPr lang="fr-FR"/>
                        </a:p>
                      </a:txBody>
                      <a:tcPr/>
                    </a:tc>
                    <a:tc>
                      <a:txBody>
                        <a:bodyPr/>
                        <a:lstStyle/>
                        <a:p>
                          <a:r>
                            <a:rPr lang="fr-FR" sz="1600" dirty="0"/>
                            <a:t>Le système de position sera prolongé au cycle 3 pour les nombres décimaux</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t>Le statut du nombre évolue pour exprimer </a:t>
                          </a:r>
                          <a:r>
                            <a:rPr lang="fr-FR" sz="1600" dirty="0">
                              <a:solidFill>
                                <a:srgbClr val="FF0000"/>
                              </a:solidFill>
                            </a:rPr>
                            <a:t>des quantités et des mesures de grandeurs qui ne sont plus égales à un nombre entier d’unités.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accent6">
                                  <a:lumMod val="50000"/>
                                </a:schemeClr>
                              </a:solidFill>
                            </a:rPr>
                            <a:t>L’étude des fractions s’initie dès le début du cycle. </a:t>
                          </a:r>
                        </a:p>
                      </a:txBody>
                      <a:tcPr/>
                    </a:tc>
                    <a:extLst>
                      <a:ext uri="{0D108BD9-81ED-4DB2-BD59-A6C34878D82A}">
                        <a16:rowId xmlns:a16="http://schemas.microsoft.com/office/drawing/2014/main" val="10001"/>
                      </a:ext>
                    </a:extLst>
                  </a:tr>
                  <a:tr h="2130050">
                    <a:tc>
                      <a:txBody>
                        <a:bodyPr/>
                        <a:lstStyle/>
                        <a:p>
                          <a:r>
                            <a:rPr lang="fr-FR" sz="1600" dirty="0"/>
                            <a:t>La compréhension et l’appropriation de ce système de position se travaillent </a:t>
                          </a:r>
                        </a:p>
                        <a:p>
                          <a:r>
                            <a:rPr lang="fr-FR" sz="1600" dirty="0"/>
                            <a:t>à l’aide </a:t>
                          </a:r>
                          <a:r>
                            <a:rPr lang="fr-FR" sz="1600" dirty="0">
                              <a:solidFill>
                                <a:srgbClr val="FF0000"/>
                              </a:solidFill>
                            </a:rPr>
                            <a:t>de décompositions et recompositions</a:t>
                          </a:r>
                          <a:r>
                            <a:rPr lang="fr-FR" sz="1600" dirty="0"/>
                            <a:t>, </a:t>
                          </a:r>
                        </a:p>
                        <a:p>
                          <a:r>
                            <a:rPr lang="fr-FR" sz="1600" dirty="0"/>
                            <a:t>en s’appuyant notamment sur la manipulation (plaques, barres, petits cubes « unités »), </a:t>
                          </a:r>
                        </a:p>
                        <a:p>
                          <a:r>
                            <a:rPr lang="fr-FR" sz="1600" dirty="0"/>
                            <a:t>En s’appuyant sur le dessin, la verbalisation, en </a:t>
                          </a:r>
                          <a:r>
                            <a:rPr lang="fr-FR" sz="1600" dirty="0">
                              <a:solidFill>
                                <a:srgbClr val="FF0000"/>
                              </a:solidFill>
                            </a:rPr>
                            <a:t>privilégiant l’oral avant l’écrit </a:t>
                          </a:r>
                          <a:r>
                            <a:rPr lang="fr-FR" sz="1600" dirty="0">
                              <a:solidFill>
                                <a:srgbClr val="00B050"/>
                              </a:solidFill>
                            </a:rPr>
                            <a:t>(ne pas introduire le tableau de numération trop tôt, il empêche de donner sens…)</a:t>
                          </a:r>
                        </a:p>
                      </a:txBody>
                      <a:tcPr/>
                    </a:tc>
                    <a:tc rowSpan="2">
                      <a:txBody>
                        <a:bodyPr/>
                        <a:lstStyle/>
                        <a:p>
                          <a:endParaRPr lang="fr-FR" dirty="0"/>
                        </a:p>
                      </a:txBody>
                      <a:tcPr/>
                    </a:tc>
                    <a:tc rowSpan="2">
                      <a:txBody>
                        <a:bodyPr/>
                        <a:lstStyle/>
                        <a:p>
                          <a:r>
                            <a:rPr lang="fr-FR" sz="1600" dirty="0"/>
                            <a:t>Le calcul en ligne  permet de faire travailler la variété des écritures et des décompositions d’un nombre. </a:t>
                          </a:r>
                        </a:p>
                        <a:p>
                          <a:r>
                            <a:rPr lang="fr-FR" sz="1600" dirty="0"/>
                            <a:t>3,4 + 12,8 </a:t>
                          </a:r>
                          <a:r>
                            <a:rPr lang="fr-FR" sz="1600" dirty="0">
                              <a:solidFill>
                                <a:srgbClr val="FF0000"/>
                              </a:solidFill>
                            </a:rPr>
                            <a:t>c’est « 3 unités et 12 unités plus 4 dixièmes et 8 dixièmes… » </a:t>
                          </a:r>
                          <a:r>
                            <a:rPr lang="fr-FR" sz="1600" dirty="0"/>
                            <a:t>ou « 34 dixièmes plus 128 dixièmes… ». </a:t>
                          </a:r>
                        </a:p>
                        <a:p>
                          <a:r>
                            <a:rPr lang="fr-FR" sz="1600" dirty="0"/>
                            <a:t>Le travail sur les différentes représentations d’un même nombre  amène les élèves à distinguer un nombre de l’une de ses écritures (par exemple :  1/4 , 0,25 et 6/24 sont plusieurs représentations du même nombre). </a:t>
                          </a:r>
                        </a:p>
                        <a:p>
                          <a:r>
                            <a:rPr lang="fr-FR" sz="1600" dirty="0"/>
                            <a:t>Etude des fractions : </a:t>
                          </a:r>
                          <a:r>
                            <a:rPr lang="fr-FR" sz="1600" dirty="0">
                              <a:solidFill>
                                <a:srgbClr val="00B050"/>
                              </a:solidFill>
                            </a:rPr>
                            <a:t>dès le début du cycle, sur plusieurs mois. </a:t>
                          </a:r>
                        </a:p>
                        <a:p>
                          <a:r>
                            <a:rPr lang="fr-FR" sz="1600" dirty="0">
                              <a:solidFill>
                                <a:srgbClr val="FF0000"/>
                              </a:solidFill>
                            </a:rPr>
                            <a:t>Formulations orales (trois quart) privilégiées </a:t>
                          </a:r>
                          <a:r>
                            <a:rPr lang="fr-FR" sz="1600" dirty="0">
                              <a:solidFill>
                                <a:srgbClr val="000000"/>
                              </a:solidFill>
                            </a:rPr>
                            <a:t>dans un premier temps puis </a:t>
                          </a:r>
                          <a:r>
                            <a:rPr lang="fr-FR" sz="1600" dirty="0">
                              <a:solidFill>
                                <a:srgbClr val="C00000"/>
                              </a:solidFill>
                            </a:rPr>
                            <a:t>introduction très progressive des écritures symboliques ( </a:t>
                          </a:r>
                          <a14:m>
                            <m:oMath xmlns:m="http://schemas.openxmlformats.org/officeDocument/2006/math">
                              <m:f>
                                <m:fPr>
                                  <m:ctrlPr>
                                    <a:rPr lang="fr-FR" sz="1600" i="1" dirty="0">
                                      <a:solidFill>
                                        <a:srgbClr val="C00000"/>
                                      </a:solidFill>
                                      <a:latin typeface="Cambria Math" panose="02040503050406030204" pitchFamily="18" charset="0"/>
                                    </a:rPr>
                                  </m:ctrlPr>
                                </m:fPr>
                                <m:num>
                                  <m:r>
                                    <a:rPr lang="fr-FR" sz="1600" i="1" dirty="0">
                                      <a:solidFill>
                                        <a:srgbClr val="C00000"/>
                                      </a:solidFill>
                                      <a:latin typeface="Cambria Math" panose="02040503050406030204" pitchFamily="18" charset="0"/>
                                    </a:rPr>
                                    <m:t>3</m:t>
                                  </m:r>
                                </m:num>
                                <m:den>
                                  <m:r>
                                    <a:rPr lang="fr-FR" sz="1600" i="1" dirty="0">
                                      <a:solidFill>
                                        <a:srgbClr val="C00000"/>
                                      </a:solidFill>
                                      <a:latin typeface="Cambria Math" panose="02040503050406030204" pitchFamily="18" charset="0"/>
                                    </a:rPr>
                                    <m:t>4</m:t>
                                  </m:r>
                                </m:den>
                              </m:f>
                            </m:oMath>
                          </a14:m>
                          <a:r>
                            <a:rPr lang="fr-FR" sz="1600" dirty="0">
                              <a:solidFill>
                                <a:srgbClr val="C00000"/>
                              </a:solidFill>
                            </a:rPr>
                            <a:t>  ou  </a:t>
                          </a:r>
                          <a14:m>
                            <m:oMath xmlns:m="http://schemas.openxmlformats.org/officeDocument/2006/math">
                              <m:f>
                                <m:fPr>
                                  <m:ctrlPr>
                                    <a:rPr lang="fr-FR" sz="1600" i="1" dirty="0">
                                      <a:solidFill>
                                        <a:srgbClr val="C00000"/>
                                      </a:solidFill>
                                      <a:latin typeface="Cambria Math" panose="02040503050406030204" pitchFamily="18" charset="0"/>
                                    </a:rPr>
                                  </m:ctrlPr>
                                </m:fPr>
                                <m:num>
                                  <m:r>
                                    <a:rPr lang="fr-FR" sz="1600" i="1" dirty="0">
                                      <a:solidFill>
                                        <a:srgbClr val="C00000"/>
                                      </a:solidFill>
                                      <a:latin typeface="Cambria Math" panose="02040503050406030204" pitchFamily="18" charset="0"/>
                                    </a:rPr>
                                    <m:t>27 </m:t>
                                  </m:r>
                                </m:num>
                                <m:den>
                                  <m:r>
                                    <a:rPr lang="fr-FR" sz="1600" i="1" dirty="0">
                                      <a:solidFill>
                                        <a:srgbClr val="C00000"/>
                                      </a:solidFill>
                                      <a:latin typeface="Cambria Math" panose="02040503050406030204" pitchFamily="18" charset="0"/>
                                    </a:rPr>
                                    <m:t>10</m:t>
                                  </m:r>
                                </m:den>
                              </m:f>
                            </m:oMath>
                          </a14:m>
                          <a:r>
                            <a:rPr lang="fr-FR" sz="1600" dirty="0">
                              <a:solidFill>
                                <a:srgbClr val="C00000"/>
                              </a:solidFill>
                            </a:rPr>
                            <a:t>)</a:t>
                          </a:r>
                          <a:r>
                            <a:rPr lang="fr-FR" sz="1600" dirty="0">
                              <a:solidFill>
                                <a:srgbClr val="000000"/>
                              </a:solidFill>
                            </a:rPr>
                            <a:t>, puis écriture d’un nombre décimal sous la forme d’une écriture à virgule</a:t>
                          </a:r>
                          <a:r>
                            <a:rPr lang="fr-FR" sz="1600" baseline="0" dirty="0">
                              <a:solidFill>
                                <a:srgbClr val="000000"/>
                              </a:solidFill>
                            </a:rPr>
                            <a:t> (coexistence des deux écritures tout au long du cycle). </a:t>
                          </a:r>
                        </a:p>
                        <a:p>
                          <a:r>
                            <a:rPr lang="fr-FR" sz="1600" dirty="0">
                              <a:solidFill>
                                <a:srgbClr val="000000"/>
                              </a:solidFill>
                            </a:rPr>
                            <a:t>La variété des écritures se travaille en calcul mental. </a:t>
                          </a:r>
                        </a:p>
                      </a:txBody>
                      <a:tcPr/>
                    </a:tc>
                    <a:extLst>
                      <a:ext uri="{0D108BD9-81ED-4DB2-BD59-A6C34878D82A}">
                        <a16:rowId xmlns:a16="http://schemas.microsoft.com/office/drawing/2014/main" val="10002"/>
                      </a:ext>
                    </a:extLst>
                  </a:tr>
                  <a:tr h="1693474">
                    <a:tc>
                      <a:txBody>
                        <a:bodyPr/>
                        <a:lstStyle/>
                        <a:p>
                          <a:r>
                            <a:rPr lang="fr-FR" sz="1600" dirty="0"/>
                            <a:t>Ces conversions d’écritures en différentes unités de numération sont à associer aux conversions d’unités de </a:t>
                          </a:r>
                          <a:r>
                            <a:rPr lang="fr-FR" sz="1600" dirty="0">
                              <a:solidFill>
                                <a:srgbClr val="FF0000"/>
                              </a:solidFill>
                            </a:rPr>
                            <a:t>mesures de longueur, de masse ou de contenance</a:t>
                          </a:r>
                          <a:r>
                            <a:rPr lang="fr-FR" sz="1600" dirty="0"/>
                            <a:t>.</a:t>
                          </a:r>
                        </a:p>
                        <a:p>
                          <a:endParaRPr lang="fr-FR" sz="1600" dirty="0"/>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03"/>
                      </a:ext>
                    </a:extLst>
                  </a:tr>
                </a:tbl>
              </a:graphicData>
            </a:graphic>
          </p:graphicFrame>
        </mc:Choice>
        <mc:Fallback xmlns="">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3235375994"/>
                  </p:ext>
                </p:extLst>
              </p:nvPr>
            </p:nvGraphicFramePr>
            <p:xfrm>
              <a:off x="0" y="736269"/>
              <a:ext cx="12191999" cy="5743764"/>
            </p:xfrm>
            <a:graphic>
              <a:graphicData uri="http://schemas.openxmlformats.org/drawingml/2006/table">
                <a:tbl>
                  <a:tblPr firstRow="1" bandRow="1">
                    <a:tableStyleId>{5C22544A-7EE6-4342-B048-85BDC9FD1C3A}</a:tableStyleId>
                  </a:tblPr>
                  <a:tblGrid>
                    <a:gridCol w="5490384"/>
                    <a:gridCol w="208280"/>
                    <a:gridCol w="6493335"/>
                  </a:tblGrid>
                  <a:tr h="365760">
                    <a:tc>
                      <a:txBody>
                        <a:bodyPr/>
                        <a:lstStyle/>
                        <a:p>
                          <a:r>
                            <a:rPr lang="fr-FR" dirty="0" smtClean="0"/>
                            <a:t>C2</a:t>
                          </a:r>
                          <a:endParaRPr lang="fr-FR" dirty="0"/>
                        </a:p>
                      </a:txBody>
                      <a:tcPr/>
                    </a:tc>
                    <a:tc>
                      <a:txBody>
                        <a:bodyPr/>
                        <a:lstStyle/>
                        <a:p>
                          <a:endParaRPr lang="fr-FR"/>
                        </a:p>
                      </a:txBody>
                      <a:tcPr/>
                    </a:tc>
                    <a:tc>
                      <a:txBody>
                        <a:bodyPr/>
                        <a:lstStyle/>
                        <a:p>
                          <a:r>
                            <a:rPr lang="fr-FR" dirty="0" smtClean="0"/>
                            <a:t>C3</a:t>
                          </a:r>
                          <a:endParaRPr lang="fr-FR" dirty="0"/>
                        </a:p>
                      </a:txBody>
                      <a:tcPr/>
                    </a:tc>
                  </a:tr>
                  <a:tr h="15544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t>Ce système, qualifié de système décimal de position, est fondé sur le principe de position et le principe du rapport de dix entre les différentes unités *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i="1" dirty="0" smtClean="0"/>
                            <a:t>(la valeur d'un chiffre est dix fois plus petite que celle du chiffre écrit immédiatement à sa gauche et dix fois plus grande que celle du chiffre qui est écrit immédiatement à sa droite)</a:t>
                          </a:r>
                        </a:p>
                      </a:txBody>
                      <a:tcPr/>
                    </a:tc>
                    <a:tc>
                      <a:txBody>
                        <a:bodyPr/>
                        <a:lstStyle/>
                        <a:p>
                          <a:endParaRPr lang="fr-FR"/>
                        </a:p>
                      </a:txBody>
                      <a:tcPr/>
                    </a:tc>
                    <a:tc>
                      <a:txBody>
                        <a:bodyPr/>
                        <a:lstStyle/>
                        <a:p>
                          <a:r>
                            <a:rPr lang="fr-FR" sz="1600" dirty="0" smtClean="0"/>
                            <a:t>Le système de position sera prolongé au cycle 3 pour les nombres décimaux</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t>Le statut du nombre évolue pour exprimer </a:t>
                          </a:r>
                          <a:r>
                            <a:rPr lang="fr-FR" sz="1600" dirty="0" smtClean="0">
                              <a:solidFill>
                                <a:srgbClr val="FF0000"/>
                              </a:solidFill>
                            </a:rPr>
                            <a:t>des quantités et des mesures de grandeurs qui ne sont plus égales à un nombre entier d’unités.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accent6">
                                  <a:lumMod val="50000"/>
                                </a:schemeClr>
                              </a:solidFill>
                            </a:rPr>
                            <a:t>L’étude des fractions s’initie dès le début du cycle. </a:t>
                          </a:r>
                        </a:p>
                      </a:txBody>
                      <a:tcPr/>
                    </a:tc>
                  </a:tr>
                  <a:tr h="2130050">
                    <a:tc>
                      <a:txBody>
                        <a:bodyPr/>
                        <a:lstStyle/>
                        <a:p>
                          <a:r>
                            <a:rPr lang="fr-FR" sz="1600" dirty="0" smtClean="0"/>
                            <a:t>La compréhension et l’appropriation de ce système de position se travaillent </a:t>
                          </a:r>
                        </a:p>
                        <a:p>
                          <a:r>
                            <a:rPr lang="fr-FR" sz="1600" dirty="0" smtClean="0"/>
                            <a:t>à l’aide </a:t>
                          </a:r>
                          <a:r>
                            <a:rPr lang="fr-FR" sz="1600" dirty="0" smtClean="0">
                              <a:solidFill>
                                <a:srgbClr val="FF0000"/>
                              </a:solidFill>
                            </a:rPr>
                            <a:t>de décompositions et recompositions</a:t>
                          </a:r>
                          <a:r>
                            <a:rPr lang="fr-FR" sz="1600" dirty="0" smtClean="0"/>
                            <a:t>, </a:t>
                          </a:r>
                        </a:p>
                        <a:p>
                          <a:r>
                            <a:rPr lang="fr-FR" sz="1600" dirty="0" smtClean="0"/>
                            <a:t>en s’appuyant notamment sur la manipulation (plaques, barres, petits cubes « unités »), </a:t>
                          </a:r>
                        </a:p>
                        <a:p>
                          <a:r>
                            <a:rPr lang="fr-FR" sz="1600" dirty="0" smtClean="0"/>
                            <a:t>En s’appuyant sur le dessin, la verbalisation, en </a:t>
                          </a:r>
                          <a:r>
                            <a:rPr lang="fr-FR" sz="1600" dirty="0" smtClean="0">
                              <a:solidFill>
                                <a:srgbClr val="FF0000"/>
                              </a:solidFill>
                            </a:rPr>
                            <a:t>privilégiant l’oral avant l’écrit </a:t>
                          </a:r>
                          <a:r>
                            <a:rPr lang="fr-FR" sz="1600" dirty="0" smtClean="0">
                              <a:solidFill>
                                <a:srgbClr val="00B050"/>
                              </a:solidFill>
                            </a:rPr>
                            <a:t>(ne pas introduire le tableau de numération trop tôt, il empêche de donner sens…)</a:t>
                          </a:r>
                          <a:endParaRPr lang="fr-FR" sz="1600" dirty="0">
                            <a:solidFill>
                              <a:srgbClr val="00B050"/>
                            </a:solidFill>
                          </a:endParaRPr>
                        </a:p>
                      </a:txBody>
                      <a:tcPr/>
                    </a:tc>
                    <a:tc rowSpan="2">
                      <a:txBody>
                        <a:bodyPr/>
                        <a:lstStyle/>
                        <a:p>
                          <a:endParaRPr lang="fr-FR" dirty="0"/>
                        </a:p>
                      </a:txBody>
                      <a:tcPr/>
                    </a:tc>
                    <a:tc rowSpan="2">
                      <a:txBody>
                        <a:bodyPr/>
                        <a:lstStyle/>
                        <a:p>
                          <a:endParaRPr lang="fr-FR"/>
                        </a:p>
                      </a:txBody>
                      <a:tcPr>
                        <a:blipFill rotWithShape="0">
                          <a:blip r:embed="rId3"/>
                          <a:stretch>
                            <a:fillRect l="-87981" t="-50955" r="-469" b="-478"/>
                          </a:stretch>
                        </a:blipFill>
                      </a:tcPr>
                    </a:tc>
                  </a:tr>
                  <a:tr h="1693474">
                    <a:tc>
                      <a:txBody>
                        <a:bodyPr/>
                        <a:lstStyle/>
                        <a:p>
                          <a:r>
                            <a:rPr lang="fr-FR" sz="1600" dirty="0" smtClean="0"/>
                            <a:t>Ces conversions d’écritures en différentes unités de numération sont à associer aux conversions d’unités de </a:t>
                          </a:r>
                          <a:r>
                            <a:rPr lang="fr-FR" sz="1600" dirty="0" smtClean="0">
                              <a:solidFill>
                                <a:srgbClr val="FF0000"/>
                              </a:solidFill>
                            </a:rPr>
                            <a:t>mesures de longueur, de masse ou de contenance</a:t>
                          </a:r>
                          <a:r>
                            <a:rPr lang="fr-FR" sz="1600" dirty="0" smtClean="0"/>
                            <a:t>.</a:t>
                          </a:r>
                        </a:p>
                        <a:p>
                          <a:endParaRPr lang="fr-FR" sz="1600" dirty="0"/>
                        </a:p>
                      </a:txBody>
                      <a:tcPr/>
                    </a:tc>
                    <a:tc vMerge="1">
                      <a:txBody>
                        <a:bodyPr/>
                        <a:lstStyle/>
                        <a:p>
                          <a:endParaRPr lang="fr-FR"/>
                        </a:p>
                      </a:txBody>
                      <a:tcPr/>
                    </a:tc>
                    <a:tc vMerge="1">
                      <a:txBody>
                        <a:bodyPr/>
                        <a:lstStyle/>
                        <a:p>
                          <a:endParaRPr lang="fr-FR"/>
                        </a:p>
                      </a:txBody>
                      <a:tcPr/>
                    </a:tc>
                  </a:tr>
                </a:tbl>
              </a:graphicData>
            </a:graphic>
          </p:graphicFrame>
        </mc:Fallback>
      </mc:AlternateContent>
      <p:sp>
        <p:nvSpPr>
          <p:cNvPr id="3" name="Espace réservé du pied de page 2"/>
          <p:cNvSpPr>
            <a:spLocks noGrp="1"/>
          </p:cNvSpPr>
          <p:nvPr>
            <p:ph type="ftr" sz="quarter" idx="11"/>
          </p:nvPr>
        </p:nvSpPr>
        <p:spPr>
          <a:xfrm>
            <a:off x="99582" y="6492875"/>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24097243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quarter" idx="13"/>
          </p:nvPr>
        </p:nvSpPr>
        <p:spPr/>
        <p:txBody>
          <a:bodyPr>
            <a:normAutofit/>
          </a:bodyPr>
          <a:lstStyle/>
          <a:p>
            <a:r>
              <a:rPr lang="fr-FR" sz="1400" cap="none" dirty="0" err="1"/>
              <a:t>géotortue</a:t>
            </a:r>
            <a:r>
              <a:rPr lang="fr-FR" sz="1400" cap="none" dirty="0"/>
              <a:t> </a:t>
            </a:r>
          </a:p>
          <a:p>
            <a:pPr marL="0" indent="0">
              <a:buNone/>
            </a:pPr>
            <a:r>
              <a:rPr lang="fr-FR" sz="1400" cap="none" dirty="0">
                <a:hlinkClick r:id="rId2"/>
              </a:rPr>
              <a:t>http://cache.media.education.gouv.fr/file/initiation_a_la_programmation/92/0/ra16_c2_c3_math_annexe_6_1_geotortue_prise_en_main_624920.pdf</a:t>
            </a:r>
            <a:endParaRPr lang="fr-FR" sz="1400" cap="none" dirty="0"/>
          </a:p>
          <a:p>
            <a:pPr marL="0" indent="0">
              <a:buNone/>
            </a:pPr>
            <a:r>
              <a:rPr lang="fr-FR" sz="1400" cap="none" dirty="0">
                <a:hlinkClick r:id="rId2"/>
              </a:rPr>
              <a:t>http://cache.media.education.gouv.fr/file/Initiation_a_la_programmation/92/0/RA16_C2_C3_MATH_annexe_6_1_geotortue_prise_en_main_624920.pdf</a:t>
            </a:r>
            <a:endParaRPr lang="fr-FR" sz="1400" cap="none" dirty="0"/>
          </a:p>
          <a:p>
            <a:pPr marL="0" indent="0">
              <a:buNone/>
            </a:pPr>
            <a:r>
              <a:rPr lang="fr-FR" sz="1400" cap="none" dirty="0">
                <a:hlinkClick r:id="rId3"/>
              </a:rPr>
              <a:t>http://cache.media.education.gouv.fr/file/Initiation_a_la_programmation/92/2/RA16_C2_C3_MATH_annexe_6_2_geotortue_figures_geometriques_624922.pdf</a:t>
            </a:r>
            <a:endParaRPr lang="fr-FR" sz="1400" cap="none" dirty="0"/>
          </a:p>
          <a:p>
            <a:pPr marL="0" indent="0">
              <a:buNone/>
            </a:pPr>
            <a:r>
              <a:rPr lang="fr-FR" sz="1400" cap="none" dirty="0">
                <a:hlinkClick r:id="rId4"/>
              </a:rPr>
              <a:t>http://cache.media.education.gouv.fr/file/Initiation_a_la_programmation/92/4/RA16_C2_C3_MATH_annexe_6_3_geotortue_avec_les_angles_624924.pdf</a:t>
            </a:r>
            <a:endParaRPr lang="fr-FR" sz="1400" cap="none" dirty="0"/>
          </a:p>
          <a:p>
            <a:pPr marL="0" indent="0">
              <a:buNone/>
            </a:pPr>
            <a:endParaRPr lang="fr-FR" sz="1400" cap="none" dirty="0"/>
          </a:p>
        </p:txBody>
      </p:sp>
      <p:sp>
        <p:nvSpPr>
          <p:cNvPr id="4" name="Espace réservé du pied de page 3"/>
          <p:cNvSpPr>
            <a:spLocks noGrp="1"/>
          </p:cNvSpPr>
          <p:nvPr>
            <p:ph type="ftr" sz="quarter" idx="11"/>
          </p:nvPr>
        </p:nvSpPr>
        <p:spPr/>
        <p:txBody>
          <a:bodyPr/>
          <a:lstStyle/>
          <a:p>
            <a:r>
              <a:rPr lang="fr-FR">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70</a:t>
            </a:fld>
            <a:endParaRPr lang="fr-FR">
              <a:solidFill>
                <a:prstClr val="black"/>
              </a:solidFill>
            </a:endParaRPr>
          </a:p>
        </p:txBody>
      </p:sp>
    </p:spTree>
    <p:extLst>
      <p:ext uri="{BB962C8B-B14F-4D97-AF65-F5344CB8AC3E}">
        <p14:creationId xmlns:p14="http://schemas.microsoft.com/office/powerpoint/2010/main" val="1341269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9386" y="464137"/>
            <a:ext cx="10364451" cy="545265"/>
          </a:xfrm>
        </p:spPr>
        <p:txBody>
          <a:bodyPr>
            <a:normAutofit fontScale="90000"/>
          </a:bodyPr>
          <a:lstStyle/>
          <a:p>
            <a:r>
              <a:rPr lang="fr-FR" dirty="0"/>
              <a:t>POUR COMPRENDRE QUELQUES OBSTACLES : QUIZZ</a:t>
            </a:r>
          </a:p>
        </p:txBody>
      </p:sp>
      <p:sp>
        <p:nvSpPr>
          <p:cNvPr id="3" name="Espace réservé du contenu 2"/>
          <p:cNvSpPr>
            <a:spLocks noGrp="1"/>
          </p:cNvSpPr>
          <p:nvPr>
            <p:ph sz="quarter" idx="13"/>
          </p:nvPr>
        </p:nvSpPr>
        <p:spPr>
          <a:xfrm>
            <a:off x="379386" y="1436916"/>
            <a:ext cx="10790712" cy="4963884"/>
          </a:xfrm>
        </p:spPr>
        <p:txBody>
          <a:bodyPr>
            <a:normAutofit fontScale="85000" lnSpcReduction="10000"/>
          </a:bodyPr>
          <a:lstStyle/>
          <a:p>
            <a:r>
              <a:rPr lang="fr-FR" dirty="0"/>
              <a:t>un entier est d'autant plus grand qu'il a un plus grand nombre de chiffres</a:t>
            </a:r>
          </a:p>
          <a:p>
            <a:pPr marL="0" indent="0">
              <a:buNone/>
            </a:pPr>
            <a:r>
              <a:rPr lang="fr-FR" dirty="0"/>
              <a:t> faux pour les décimaux :  le nombre de chiffres d'un nombre n'est pas un indicateur de sa grandeur</a:t>
            </a:r>
          </a:p>
          <a:p>
            <a:r>
              <a:rPr lang="fr-FR" dirty="0"/>
              <a:t>multiplier augmente </a:t>
            </a:r>
          </a:p>
          <a:p>
            <a:pPr marL="0" indent="0">
              <a:buNone/>
            </a:pPr>
            <a:r>
              <a:rPr lang="fr-FR" dirty="0"/>
              <a:t>(parfois vrai, parfois faux pour les décimaux) ; </a:t>
            </a:r>
          </a:p>
          <a:p>
            <a:r>
              <a:rPr lang="fr-FR" dirty="0"/>
              <a:t>diviser diminue </a:t>
            </a:r>
          </a:p>
          <a:p>
            <a:pPr marL="0" indent="0">
              <a:buNone/>
            </a:pPr>
            <a:r>
              <a:rPr lang="fr-FR" dirty="0"/>
              <a:t>(parfois vrai, parfois faux pour les décimaux). Rupture de sens pour la multiplication</a:t>
            </a:r>
          </a:p>
          <a:p>
            <a:r>
              <a:rPr lang="fr-FR" dirty="0"/>
              <a:t> Le chiffre des unités n'est pas le dernier </a:t>
            </a:r>
          </a:p>
          <a:p>
            <a:pPr marL="0" indent="0">
              <a:buNone/>
            </a:pPr>
            <a:endParaRPr lang="fr-FR" dirty="0"/>
          </a:p>
          <a:p>
            <a:r>
              <a:rPr lang="fr-FR" dirty="0"/>
              <a:t> Le précédent d'un nombre n'a pas de sens </a:t>
            </a:r>
          </a:p>
          <a:p>
            <a:pPr marL="0" indent="0">
              <a:buNone/>
            </a:pPr>
            <a:endParaRPr lang="fr-FR" dirty="0"/>
          </a:p>
          <a:p>
            <a:r>
              <a:rPr lang="fr-FR" dirty="0"/>
              <a:t> Les entiers nous font aller dans l' infiniment grand, les décimaux vers l' infiniment grand et </a:t>
            </a:r>
          </a:p>
          <a:p>
            <a:pPr marL="0" indent="0">
              <a:buNone/>
            </a:pPr>
            <a:r>
              <a:rPr lang="fr-FR" dirty="0"/>
              <a:t>aussi l' infiniment petit – Notion d'infinité dans un intervalle  :   Que se passe-t-il tout près du 0 ?</a:t>
            </a:r>
          </a:p>
        </p:txBody>
      </p:sp>
      <p:sp>
        <p:nvSpPr>
          <p:cNvPr id="4" name="Espace réservé du pied de page 3"/>
          <p:cNvSpPr>
            <a:spLocks noGrp="1"/>
          </p:cNvSpPr>
          <p:nvPr>
            <p:ph type="ftr" sz="quarter" idx="11"/>
          </p:nvPr>
        </p:nvSpPr>
        <p:spPr>
          <a:xfrm>
            <a:off x="187264" y="6459231"/>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8</a:t>
            </a:fld>
            <a:endParaRPr lang="fr-FR">
              <a:solidFill>
                <a:prstClr val="black"/>
              </a:solidFill>
            </a:endParaRPr>
          </a:p>
        </p:txBody>
      </p:sp>
    </p:spTree>
    <p:extLst>
      <p:ext uri="{BB962C8B-B14F-4D97-AF65-F5344CB8AC3E}">
        <p14:creationId xmlns:p14="http://schemas.microsoft.com/office/powerpoint/2010/main" val="173036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178131" y="618517"/>
            <a:ext cx="11875324" cy="1032153"/>
          </a:xfrm>
        </p:spPr>
        <p:txBody>
          <a:bodyPr>
            <a:normAutofit/>
          </a:bodyPr>
          <a:lstStyle/>
          <a:p>
            <a:r>
              <a:rPr lang="fr-FR" sz="3200" dirty="0">
                <a:solidFill>
                  <a:srgbClr val="FF0000"/>
                </a:solidFill>
              </a:rPr>
              <a:t>Les erreurs et incompréhensions induites par des RECETTES, le langage usuel,  etc.</a:t>
            </a:r>
          </a:p>
        </p:txBody>
      </p:sp>
      <p:pic>
        <p:nvPicPr>
          <p:cNvPr id="4" name="Espace réservé du contenu 3"/>
          <p:cNvPicPr>
            <a:picLocks noGrp="1"/>
          </p:cNvPicPr>
          <p:nvPr>
            <p:ph sz="quarter" idx="13"/>
          </p:nvPr>
        </p:nvPicPr>
        <p:blipFill>
          <a:blip r:embed="rId3" cstate="print"/>
          <a:stretch>
            <a:fillRect/>
          </a:stretch>
        </p:blipFill>
        <p:spPr bwMode="auto">
          <a:xfrm>
            <a:off x="771896" y="2214694"/>
            <a:ext cx="9286503" cy="3723427"/>
          </a:xfrm>
          <a:prstGeom prst="rect">
            <a:avLst/>
          </a:prstGeom>
          <a:noFill/>
          <a:ln w="9525">
            <a:noFill/>
            <a:miter lim="800000"/>
            <a:headEnd/>
            <a:tailEnd/>
          </a:ln>
        </p:spPr>
      </p:pic>
      <p:sp>
        <p:nvSpPr>
          <p:cNvPr id="5" name="Ellipse 4"/>
          <p:cNvSpPr/>
          <p:nvPr/>
        </p:nvSpPr>
        <p:spPr>
          <a:xfrm>
            <a:off x="7006442" y="3170712"/>
            <a:ext cx="3289464" cy="640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a:endParaRPr>
          </a:p>
        </p:txBody>
      </p:sp>
      <p:sp>
        <p:nvSpPr>
          <p:cNvPr id="7" name="ZoneTexte 6"/>
          <p:cNvSpPr txBox="1"/>
          <p:nvPr/>
        </p:nvSpPr>
        <p:spPr>
          <a:xfrm>
            <a:off x="4799856" y="6237312"/>
            <a:ext cx="5616624" cy="253916"/>
          </a:xfrm>
          <a:prstGeom prst="rect">
            <a:avLst/>
          </a:prstGeom>
          <a:noFill/>
        </p:spPr>
        <p:txBody>
          <a:bodyPr wrap="square" rtlCol="0">
            <a:spAutoFit/>
          </a:bodyPr>
          <a:lstStyle/>
          <a:p>
            <a:pPr>
              <a:defRPr/>
            </a:pPr>
            <a:r>
              <a:rPr lang="fr-FR" sz="1050" i="1" dirty="0">
                <a:solidFill>
                  <a:prstClr val="black"/>
                </a:solidFill>
                <a:latin typeface="Calibri"/>
              </a:rPr>
              <a:t>http://ecoledesermoise-careme.eklablog.com/nombres-et-calcul-ce2-c18592292</a:t>
            </a:r>
          </a:p>
        </p:txBody>
      </p:sp>
      <p:sp>
        <p:nvSpPr>
          <p:cNvPr id="2" name="Espace réservé du pied de page 1"/>
          <p:cNvSpPr>
            <a:spLocks noGrp="1"/>
          </p:cNvSpPr>
          <p:nvPr>
            <p:ph type="ftr" sz="quarter" idx="11"/>
          </p:nvPr>
        </p:nvSpPr>
        <p:spPr>
          <a:xfrm>
            <a:off x="178131" y="6421336"/>
            <a:ext cx="6672887" cy="365125"/>
          </a:xfrm>
        </p:spPr>
        <p:txBody>
          <a:bodyPr/>
          <a:lstStyle/>
          <a:p>
            <a:r>
              <a:rPr lang="fr-FR" dirty="0">
                <a:solidFill>
                  <a:prstClr val="black"/>
                </a:solidFill>
              </a:rPr>
              <a:t>circonscription de WITTELSHEIM année 16-17 document élaboré à partir des documents d'accompagnement et des ressources de la webdiffusion</a:t>
            </a:r>
          </a:p>
        </p:txBody>
      </p:sp>
      <p:sp>
        <p:nvSpPr>
          <p:cNvPr id="3" name="Espace réservé du numéro de diapositive 2"/>
          <p:cNvSpPr>
            <a:spLocks noGrp="1"/>
          </p:cNvSpPr>
          <p:nvPr>
            <p:ph type="sldNum" sz="quarter" idx="12"/>
          </p:nvPr>
        </p:nvSpPr>
        <p:spPr/>
        <p:txBody>
          <a:bodyPr/>
          <a:lstStyle/>
          <a:p>
            <a:fld id="{41E2637F-F9EE-4AB0-8AC7-6F1F0F506099}"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193302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TotalTime>
  <Words>8761</Words>
  <Application>Microsoft Macintosh PowerPoint</Application>
  <PresentationFormat>Grand écran</PresentationFormat>
  <Paragraphs>674</Paragraphs>
  <Slides>70</Slides>
  <Notes>29</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70</vt:i4>
      </vt:variant>
    </vt:vector>
  </HeadingPairs>
  <TitlesOfParts>
    <vt:vector size="81" baseType="lpstr">
      <vt:lpstr>Arial</vt:lpstr>
      <vt:lpstr>Calibri</vt:lpstr>
      <vt:lpstr>Cambria Math</vt:lpstr>
      <vt:lpstr>Courier New</vt:lpstr>
      <vt:lpstr>DINPro-Regular</vt:lpstr>
      <vt:lpstr>DINPro-RegularItalic</vt:lpstr>
      <vt:lpstr>Symbol</vt:lpstr>
      <vt:lpstr>Times New Roman</vt:lpstr>
      <vt:lpstr>Tw Cen MT</vt:lpstr>
      <vt:lpstr>Wingdings</vt:lpstr>
      <vt:lpstr>Ronds dans l’eau</vt:lpstr>
      <vt:lpstr>2. DES Fractions AUX nombres décimaux</vt:lpstr>
      <vt:lpstr>1.LES DOCUMENTS D'Accompagnement :  Un plan commun </vt:lpstr>
      <vt:lpstr>A CE JOUR …..</vt:lpstr>
      <vt:lpstr>INTRODUCTION : de quoi parle t-on? </vt:lpstr>
      <vt:lpstr>INTRODUCTION : de quoi parle t-on ? </vt:lpstr>
      <vt:lpstr>PROGRESSIVITE</vt:lpstr>
      <vt:lpstr> Progressivité des apprentissages  </vt:lpstr>
      <vt:lpstr>POUR COMPRENDRE QUELQUES OBSTACLES : QUIZZ</vt:lpstr>
      <vt:lpstr>Les erreurs et incompréhensions induites par des RECETTES, le langage usuel,  etc.</vt:lpstr>
      <vt:lpstr>Les erreurs et incompréhensions induites par des RECETTES, le langage usuel,  etc.</vt:lpstr>
      <vt:lpstr>Les erreurs et incompréhensions induites par des RECETTES, le langage usuel,  etc.</vt:lpstr>
      <vt:lpstr>Les erreurs et incompréhensions induites par des RECETTES, le langage usuel,  etc.</vt:lpstr>
      <vt:lpstr>Les erreurs et incompréhensions induites par des RECETTES, le langage usuel,  etc.</vt:lpstr>
      <vt:lpstr>Les erreurs et incompréhensions induites par des RECETTES, le langage usuel,  etc.</vt:lpstr>
      <vt:lpstr>Les erreurs et incompréhensions induites par des RECETTES, le langage usuel,  etc.</vt:lpstr>
      <vt:lpstr>Les erreurs et incompréhensions induites par des RECETTES, le langage usuel,  etc.</vt:lpstr>
      <vt:lpstr>J’ai aligné les virgules…  J’ai fait comme s’il y avait un zéro…  J’ai rajouté deux zéros…  (J’ai appris comme ça.)  Dès qu’on passe au deuxième nombre, on ajoute deux zéros…   </vt:lpstr>
      <vt:lpstr>Ruptures qui existent entre les nombres entiers et les nombres décimaux </vt:lpstr>
      <vt:lpstr>Points de vigilance, les incontournables</vt:lpstr>
      <vt:lpstr>PENSER l’enseignement des maths comme un système cohérent et pérenne dans le temps : Multiplier un nombre entier par 10</vt:lpstr>
      <vt:lpstr>PENSER l’enseignement des maths comme un système cohérent et pérenne dans le temps : comparer des nombres décimaux</vt:lpstr>
      <vt:lpstr>PENSER l’enseignement des maths comme un système cohérent et pérenne dans le temps :les Techniques opératoires</vt:lpstr>
      <vt:lpstr>Présentation PowerPoint</vt:lpstr>
      <vt:lpstr>PENSER l’enseignement des maths comme un système cohérent et pérenne dans le temps : POUR Écrire sous la forme d’un entier et d’une fraction </vt:lpstr>
      <vt:lpstr>Présentation PowerPoint</vt:lpstr>
      <vt:lpstr>PENSER l’enseignement des maths comme un système cohérent et pérenne dans le temps :  Intercaler UN nombre entre deux nombres décimaux</vt:lpstr>
      <vt:lpstr>PENSER l’enseignement des maths comme un système cohérent et pérenne dans le temps : Effectuer des conversions</vt:lpstr>
      <vt:lpstr>STRATEGIES D’ENSEIGNEMENT</vt:lpstr>
      <vt:lpstr>STRATEGIES D’ENSEIGNEMENT</vt:lpstr>
      <vt:lpstr>STRATEGIES D’ENSEIGNEMENT</vt:lpstr>
      <vt:lpstr>STRATEGIES D’ENSEIGNEMENT</vt:lpstr>
      <vt:lpstr>STRATEGIES D’ENSEIGNEMENT</vt:lpstr>
      <vt:lpstr>STRATEGIES D’ENSEIGNEMENT</vt:lpstr>
      <vt:lpstr>STRATEGIES D’ENSEIGNEMENT</vt:lpstr>
      <vt:lpstr>STRATEGIES D’ENSEIGNEMENT</vt:lpstr>
      <vt:lpstr>STRATEGIES D’ENSEIGNEMENT</vt:lpstr>
      <vt:lpstr>Le cahier des savoirs : la carte d’identité d’un nombre</vt:lpstr>
      <vt:lpstr>Le cahier des savoirs : la carte d’identité d’un nombre</vt:lpstr>
      <vt:lpstr>STRATEGIES D’ENSEIGNEMENT</vt:lpstr>
      <vt:lpstr>Présentation PowerPoint</vt:lpstr>
      <vt:lpstr>STRATEGIES D’ENSEIGNEMENT</vt:lpstr>
      <vt:lpstr>STRATEGIES D’ENSEIGNEMENT</vt:lpstr>
      <vt:lpstr>STRATEGIES D’ENSEIGNEMENT</vt:lpstr>
      <vt:lpstr>STRATEGIES D’ENSEIGNEMENT</vt:lpstr>
      <vt:lpstr>STRATEGIES D’ENSEIGNEMENT</vt:lpstr>
      <vt:lpstr>STRATEGIES D’ENSEIGNEMENT</vt:lpstr>
      <vt:lpstr>STRATEGIES D’ENSEIGNEMENT</vt:lpstr>
      <vt:lpstr>STRATEGIES D’ENSEIGNEMENT</vt:lpstr>
      <vt:lpstr>STRATEGIES D’ENSEIGNEMENT</vt:lpstr>
      <vt:lpstr>STRATEGIES D’ENSEIGNEMENT</vt:lpstr>
      <vt:lpstr>Présentation PowerPoint</vt:lpstr>
      <vt:lpstr>STRATEGIES D’ENSEIGNEMENT</vt:lpstr>
      <vt:lpstr>STRATEGIES D’ENSEIGNEMENT</vt:lpstr>
      <vt:lpstr>STRATEGIES D’ENSEIGNEMENT</vt:lpstr>
      <vt:lpstr>STRATEGIES D’ENSEIGNEMENT</vt:lpstr>
      <vt:lpstr>L’INSTITUTIONNALISATION  ET LES TRACES ÉCRITES</vt:lpstr>
      <vt:lpstr>Des exemples d’EC produites à l’oral</vt:lpstr>
      <vt:lpstr>Vers un cahier des charges ( extrait de PPT ALLARD)</vt:lpstr>
      <vt:lpstr>L’INSTITUTIONNALISATION  ET LES TRACES ÉCRITES</vt:lpstr>
      <vt:lpstr>Trace écrite</vt:lpstr>
      <vt:lpstr>Présentation PowerPoint</vt:lpstr>
      <vt:lpstr>Présentation PowerPoint</vt:lpstr>
      <vt:lpstr>SITOGRAPHIE ET BIBLIOGRAPHIE</vt:lpstr>
      <vt:lpstr>INITIATION A LA PROGRAMMATION</vt:lpstr>
      <vt:lpstr>INITIATION A LA PROGRAMMATION</vt:lpstr>
      <vt:lpstr>INITIATION A LA PROGRAMMATION</vt:lpstr>
      <vt:lpstr>INITIATION A LA PROGRAMMATION</vt:lpstr>
      <vt:lpstr>INITIATION A LA PROGRAMMATION</vt:lpstr>
      <vt:lpstr>INITIATION A LA PROGRAMMATION</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DES Fractions AUX nombres décimaux</dc:title>
  <dc:creator>IEN</dc:creator>
  <cp:lastModifiedBy>Jeremie Lutz</cp:lastModifiedBy>
  <cp:revision>93</cp:revision>
  <cp:lastPrinted>2018-01-22T08:44:04Z</cp:lastPrinted>
  <dcterms:created xsi:type="dcterms:W3CDTF">2017-03-10T14:57:06Z</dcterms:created>
  <dcterms:modified xsi:type="dcterms:W3CDTF">2021-06-23T07:00:13Z</dcterms:modified>
  <cp:contentStatus/>
</cp:coreProperties>
</file>